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36"/>
  </p:notesMasterIdLst>
  <p:sldIdLst>
    <p:sldId id="256" r:id="rId2"/>
    <p:sldId id="257" r:id="rId3"/>
    <p:sldId id="272" r:id="rId4"/>
    <p:sldId id="286" r:id="rId5"/>
    <p:sldId id="281" r:id="rId6"/>
    <p:sldId id="296" r:id="rId7"/>
    <p:sldId id="297" r:id="rId8"/>
    <p:sldId id="298" r:id="rId9"/>
    <p:sldId id="282" r:id="rId10"/>
    <p:sldId id="284" r:id="rId11"/>
    <p:sldId id="258" r:id="rId12"/>
    <p:sldId id="277" r:id="rId13"/>
    <p:sldId id="276" r:id="rId14"/>
    <p:sldId id="260" r:id="rId15"/>
    <p:sldId id="261" r:id="rId16"/>
    <p:sldId id="262" r:id="rId17"/>
    <p:sldId id="263" r:id="rId18"/>
    <p:sldId id="265" r:id="rId19"/>
    <p:sldId id="266" r:id="rId20"/>
    <p:sldId id="267" r:id="rId21"/>
    <p:sldId id="268" r:id="rId22"/>
    <p:sldId id="269" r:id="rId23"/>
    <p:sldId id="278" r:id="rId24"/>
    <p:sldId id="279" r:id="rId25"/>
    <p:sldId id="289" r:id="rId26"/>
    <p:sldId id="290" r:id="rId27"/>
    <p:sldId id="291" r:id="rId28"/>
    <p:sldId id="300" r:id="rId29"/>
    <p:sldId id="299" r:id="rId30"/>
    <p:sldId id="280" r:id="rId31"/>
    <p:sldId id="294" r:id="rId32"/>
    <p:sldId id="295" r:id="rId33"/>
    <p:sldId id="287" r:id="rId34"/>
    <p:sldId id="29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D5A583-4C50-41B0-8AF8-98E74CB19F2C}" type="datetimeFigureOut">
              <a:rPr lang="en-US" smtClean="0"/>
              <a:t>3/2/2016</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4CCD8C-177F-4926-9C1B-6C70FC2F3388}" type="slidenum">
              <a:rPr lang="en-IE" smtClean="0"/>
              <a:t>‹#›</a:t>
            </a:fld>
            <a:endParaRPr lang="en-IE"/>
          </a:p>
        </p:txBody>
      </p:sp>
    </p:spTree>
    <p:extLst>
      <p:ext uri="{BB962C8B-B14F-4D97-AF65-F5344CB8AC3E}">
        <p14:creationId xmlns:p14="http://schemas.microsoft.com/office/powerpoint/2010/main" val="2095046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4AA7754-24AC-40BE-8116-C0854ADC3B5E}" type="datetime1">
              <a:rPr lang="en-US" smtClean="0"/>
              <a:t>3/2/2016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C17C76-EE92-4622-A06A-ACE3D4C13CF3}" type="datetime1">
              <a:rPr lang="en-US" smtClean="0"/>
              <a:t>3/2/2016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739F44-FB69-448D-AA53-27CCDC9EB67F}" type="datetime1">
              <a:rPr lang="en-US" smtClean="0"/>
              <a:t>3/2/2016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F9D6D1-2519-4CA6-873A-029EDD41EDF7}" type="datetime1">
              <a:rPr lang="en-US" smtClean="0"/>
              <a:t>3/2/2016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7FD9561-82D5-422D-A7C5-F1B03A53A265}" type="datetime1">
              <a:rPr lang="en-US" smtClean="0"/>
              <a:t>3/2/2016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09171B-5BA4-4080-BAE6-7BE7F2110587}" type="datetime1">
              <a:rPr lang="en-US" smtClean="0"/>
              <a:t>3/2/2016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8FD0CA8-CC76-4541-B627-D4DE4CB0917F}" type="datetime1">
              <a:rPr lang="en-US" smtClean="0"/>
              <a:t>3/2/2016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D72E574-9B51-43E4-BDC9-56722AA4CBAE}" type="datetime1">
              <a:rPr lang="en-US" smtClean="0"/>
              <a:t>3/2/2016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F2969B4-E46B-4543-9A48-73611FAA5543}" type="datetime1">
              <a:rPr lang="en-US" smtClean="0"/>
              <a:t>3/2/2016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FD847B9-094D-4298-9D96-6661B3FB8E48}" type="datetime1">
              <a:rPr lang="en-US" smtClean="0"/>
              <a:t>3/2/2016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020FED3-5068-48D8-A2FB-AFACAC08C1CF}" type="datetime1">
              <a:rPr lang="en-US" smtClean="0"/>
              <a:t>3/2/2016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CBDA87D-F174-4DD3-94A8-2F45EE28780D}" type="datetime1">
              <a:rPr lang="en-US" smtClean="0"/>
              <a:t>3/2/2016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PCO’s &amp; Planning &amp; Environmental Law</a:t>
            </a:r>
            <a:endParaRPr lang="en-IE" dirty="0"/>
          </a:p>
        </p:txBody>
      </p:sp>
      <p:sp>
        <p:nvSpPr>
          <p:cNvPr id="3" name="Subtitle 2"/>
          <p:cNvSpPr>
            <a:spLocks noGrp="1"/>
          </p:cNvSpPr>
          <p:nvPr>
            <p:ph type="subTitle" idx="1"/>
          </p:nvPr>
        </p:nvSpPr>
        <p:spPr/>
        <p:txBody>
          <a:bodyPr/>
          <a:lstStyle/>
          <a:p>
            <a:r>
              <a:rPr lang="en-IE" dirty="0" smtClean="0"/>
              <a:t>Tom Flynn </a:t>
            </a:r>
          </a:p>
          <a:p>
            <a:r>
              <a:rPr lang="en-IE" dirty="0" smtClean="0"/>
              <a:t>Barrister-at-law</a:t>
            </a:r>
            <a:endParaRPr lang="en-I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Environmental (Misc) Provisions Act, 2011  - The Special Rule  </a:t>
            </a:r>
            <a:endParaRPr lang="en-IE" dirty="0"/>
          </a:p>
        </p:txBody>
      </p:sp>
      <p:sp>
        <p:nvSpPr>
          <p:cNvPr id="3" name="Content Placeholder 2"/>
          <p:cNvSpPr>
            <a:spLocks noGrp="1"/>
          </p:cNvSpPr>
          <p:nvPr>
            <p:ph sz="quarter" idx="1"/>
          </p:nvPr>
        </p:nvSpPr>
        <p:spPr/>
        <p:txBody>
          <a:bodyPr>
            <a:normAutofit lnSpcReduction="10000"/>
          </a:bodyPr>
          <a:lstStyle/>
          <a:p>
            <a:r>
              <a:rPr lang="en-IE" dirty="0" smtClean="0"/>
              <a:t>Part 2 – EMPA – ‘Costs in certain Proceedings’ Section 3(1) – ‘</a:t>
            </a:r>
            <a:r>
              <a:rPr lang="en-IE" b="1" dirty="0" smtClean="0"/>
              <a:t>Each party (including notice) party shall bear its own costs’  </a:t>
            </a:r>
          </a:p>
          <a:p>
            <a:r>
              <a:rPr lang="en-IE" dirty="0" smtClean="0"/>
              <a:t>Subject to s.3(2) – applicant </a:t>
            </a:r>
            <a:r>
              <a:rPr lang="en-IE" b="1" dirty="0" smtClean="0"/>
              <a:t>may get costs or portion of costs</a:t>
            </a:r>
            <a:r>
              <a:rPr lang="en-IE" dirty="0" smtClean="0"/>
              <a:t> to extent they succeed in obtaining relief such costs to be born by the respondent and or notice party to the extent they contributed to the acts or omissions which led to the Plaintiff getting relief </a:t>
            </a:r>
          </a:p>
          <a:p>
            <a:r>
              <a:rPr lang="en-IE" dirty="0" smtClean="0"/>
              <a:t>Subsections (3)(a) (c) – further basis for awarding costs  - conduct of case etc </a:t>
            </a:r>
          </a:p>
          <a:p>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Arial" pitchFamily="34" charset="0"/>
              <a:buChar char="•"/>
            </a:pPr>
            <a:r>
              <a:rPr lang="en-IE" dirty="0" smtClean="0"/>
              <a:t>Modified cost rule set out in s.3 of the EMPA &amp; scope of application of rule set out in s.4 of the EMPA </a:t>
            </a:r>
          </a:p>
          <a:p>
            <a:r>
              <a:rPr lang="en-IE" dirty="0" smtClean="0"/>
              <a:t> </a:t>
            </a:r>
            <a:r>
              <a:rPr lang="en-IE" sz="2000" dirty="0" smtClean="0"/>
              <a:t>4</a:t>
            </a:r>
            <a:r>
              <a:rPr lang="en-IE" sz="1600" dirty="0" smtClean="0"/>
              <a:t>.—(1) </a:t>
            </a:r>
            <a:r>
              <a:rPr lang="en-IE" sz="1600" i="1" dirty="0" smtClean="0"/>
              <a:t>Section 3 </a:t>
            </a:r>
            <a:r>
              <a:rPr lang="en-IE" sz="1600" dirty="0" smtClean="0"/>
              <a:t>applies to civil proceedings, other than proceedings referred to in </a:t>
            </a:r>
            <a:r>
              <a:rPr lang="en-IE" sz="1600" i="1" dirty="0" smtClean="0"/>
              <a:t>subsection (3)</a:t>
            </a:r>
            <a:r>
              <a:rPr lang="en-IE" sz="1600" dirty="0" smtClean="0"/>
              <a:t>, instituted by a person—</a:t>
            </a:r>
          </a:p>
          <a:p>
            <a:r>
              <a:rPr lang="en-IE" sz="1600" dirty="0" smtClean="0"/>
              <a:t>	(</a:t>
            </a:r>
            <a:r>
              <a:rPr lang="en-IE" sz="1600" i="1" dirty="0" smtClean="0"/>
              <a:t>a</a:t>
            </a:r>
            <a:r>
              <a:rPr lang="en-IE" sz="1600" dirty="0" smtClean="0"/>
              <a:t>) for the purpose of ensuring compliance with, or the enforcement of, a statutory requirement or condition or other requirement attached to a licence, permit, permission, lease or consent specified in </a:t>
            </a:r>
            <a:r>
              <a:rPr lang="en-IE" sz="1600" i="1" dirty="0" smtClean="0"/>
              <a:t>subsection (4)</a:t>
            </a:r>
            <a:r>
              <a:rPr lang="en-IE" sz="1600" dirty="0" smtClean="0"/>
              <a:t>, or</a:t>
            </a:r>
          </a:p>
          <a:p>
            <a:r>
              <a:rPr lang="en-IE" sz="1600" dirty="0" smtClean="0"/>
              <a:t>	(</a:t>
            </a:r>
            <a:r>
              <a:rPr lang="en-IE" sz="1600" i="1" dirty="0" smtClean="0"/>
              <a:t>b</a:t>
            </a:r>
            <a:r>
              <a:rPr lang="en-IE" sz="1600" dirty="0" smtClean="0"/>
              <a:t>) in respect of the contravention of, or the failure to comply with such licence, permit, permission, lease or consent, and where the failure to ensure such compliance with, or enforcement of, such statutory requirement, condition or other requirement referred to in </a:t>
            </a:r>
            <a:r>
              <a:rPr lang="en-IE" sz="1600" i="1" dirty="0" smtClean="0"/>
              <a:t>paragraph (a)</a:t>
            </a:r>
            <a:r>
              <a:rPr lang="en-IE" sz="1600" dirty="0" smtClean="0"/>
              <a:t>, or such contravention or failure to comply referred to in </a:t>
            </a:r>
            <a:r>
              <a:rPr lang="en-IE" sz="1600" i="1" dirty="0" smtClean="0"/>
              <a:t>paragraph (b)</a:t>
            </a:r>
            <a:r>
              <a:rPr lang="en-IE" sz="1600" dirty="0" smtClean="0"/>
              <a:t>, has caused, is causing, or is likely to  cause, damage to the environment</a:t>
            </a:r>
            <a:endParaRPr lang="en-IE" sz="1600" dirty="0"/>
          </a:p>
        </p:txBody>
      </p:sp>
      <p:sp>
        <p:nvSpPr>
          <p:cNvPr id="2" name="Title 1"/>
          <p:cNvSpPr>
            <a:spLocks noGrp="1"/>
          </p:cNvSpPr>
          <p:nvPr>
            <p:ph type="title"/>
          </p:nvPr>
        </p:nvSpPr>
        <p:spPr/>
        <p:txBody>
          <a:bodyPr/>
          <a:lstStyle/>
          <a:p>
            <a:r>
              <a:rPr lang="en-IE" dirty="0" smtClean="0"/>
              <a:t> Section 3 of EMPA Act- Scope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Scope of application of s.3 of EMPA</a:t>
            </a:r>
            <a:endParaRPr lang="en-IE" dirty="0"/>
          </a:p>
        </p:txBody>
      </p:sp>
      <p:sp>
        <p:nvSpPr>
          <p:cNvPr id="3" name="Content Placeholder 2"/>
          <p:cNvSpPr>
            <a:spLocks noGrp="1"/>
          </p:cNvSpPr>
          <p:nvPr>
            <p:ph idx="1"/>
          </p:nvPr>
        </p:nvSpPr>
        <p:spPr/>
        <p:txBody>
          <a:bodyPr>
            <a:normAutofit lnSpcReduction="10000"/>
          </a:bodyPr>
          <a:lstStyle/>
          <a:p>
            <a:r>
              <a:rPr lang="en-IE" sz="2400" dirty="0" smtClean="0"/>
              <a:t>S.4(1)(a)(b) – initially suggested it did </a:t>
            </a:r>
            <a:r>
              <a:rPr lang="en-IE" sz="2400" b="1" dirty="0" smtClean="0"/>
              <a:t>not </a:t>
            </a:r>
            <a:r>
              <a:rPr lang="en-IE" sz="2400" dirty="0" smtClean="0"/>
              <a:t>apply where court proceedings are brought to ensure compliance with planning or environment law in a situation where there is </a:t>
            </a:r>
            <a:r>
              <a:rPr lang="en-IE" sz="2400" b="1" dirty="0" smtClean="0"/>
              <a:t>no </a:t>
            </a:r>
            <a:r>
              <a:rPr lang="en-IE" sz="2400" dirty="0" smtClean="0"/>
              <a:t>planning permission, consent or licence has been obtained i.e. </a:t>
            </a:r>
            <a:r>
              <a:rPr lang="en-IE" sz="2400" i="1" dirty="0" smtClean="0"/>
              <a:t>only applies where there is breach of an existing permission/licence</a:t>
            </a:r>
          </a:p>
          <a:p>
            <a:r>
              <a:rPr lang="en-IE" sz="2400" dirty="0" smtClean="0"/>
              <a:t>Appears this was clearly the intention of the </a:t>
            </a:r>
            <a:r>
              <a:rPr lang="en-IE" sz="2400" dirty="0" err="1" smtClean="0"/>
              <a:t>Oireachtas</a:t>
            </a:r>
            <a:endParaRPr lang="en-IE" sz="2400" dirty="0" smtClean="0"/>
          </a:p>
          <a:p>
            <a:r>
              <a:rPr lang="en-IE" sz="2400" dirty="0" smtClean="0"/>
              <a:t>s.3 EMPA applies to certain JR proceedings </a:t>
            </a:r>
          </a:p>
          <a:p>
            <a:r>
              <a:rPr lang="en-IE" sz="2400" dirty="0" smtClean="0"/>
              <a:t>s.3 does not apply to proceedings instigated by public authorities   </a:t>
            </a:r>
            <a:endParaRPr lang="en-IE"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Hunter v </a:t>
            </a:r>
            <a:r>
              <a:rPr lang="en-GB" i="1" dirty="0" err="1" smtClean="0"/>
              <a:t>Nuerendale</a:t>
            </a:r>
            <a:r>
              <a:rPr lang="en-GB" i="1" dirty="0" smtClean="0"/>
              <a:t> Ltd t/a Panda Waste -</a:t>
            </a:r>
            <a:endParaRPr lang="en-IE" dirty="0"/>
          </a:p>
        </p:txBody>
      </p:sp>
      <p:sp>
        <p:nvSpPr>
          <p:cNvPr id="3" name="Content Placeholder 2"/>
          <p:cNvSpPr>
            <a:spLocks noGrp="1"/>
          </p:cNvSpPr>
          <p:nvPr>
            <p:ph idx="1"/>
          </p:nvPr>
        </p:nvSpPr>
        <p:spPr/>
        <p:txBody>
          <a:bodyPr/>
          <a:lstStyle/>
          <a:p>
            <a:pPr>
              <a:buFont typeface="Arial" pitchFamily="34" charset="0"/>
              <a:buChar char="•"/>
            </a:pPr>
            <a:r>
              <a:rPr lang="en-IE" dirty="0" smtClean="0"/>
              <a:t>Scope of application of s.3 EMPA considered in context of s.160 proceedings - </a:t>
            </a:r>
            <a:r>
              <a:rPr lang="en-IE" dirty="0" err="1" smtClean="0"/>
              <a:t>Hedigan</a:t>
            </a:r>
            <a:r>
              <a:rPr lang="en-IE" dirty="0" smtClean="0"/>
              <a:t> J</a:t>
            </a:r>
          </a:p>
          <a:p>
            <a:pPr algn="just">
              <a:buFont typeface="Arial" pitchFamily="34" charset="0"/>
              <a:buChar char="•"/>
            </a:pPr>
            <a:r>
              <a:rPr lang="en-IE" i="1" dirty="0" smtClean="0"/>
              <a:t>“</a:t>
            </a:r>
            <a:r>
              <a:rPr lang="en-IE" sz="2000" i="1" dirty="0" smtClean="0"/>
              <a:t>The fact that the applicant claims both the failure to comply with planning permission and the absence of planning permission in the same set of proceedings does not appear to me to take the case out of s. 3. In any event, because s.4 refers to the enforcement of a statutory requirement, </a:t>
            </a:r>
            <a:r>
              <a:rPr lang="en-IE" sz="2000" b="1" i="1" dirty="0" smtClean="0"/>
              <a:t>it appears to me that s. 3 would cover a situation where there was no planning permission in existence because that would be a situation where there had been a failure to comply with the statutory requirement”</a:t>
            </a:r>
          </a:p>
          <a:p>
            <a:pPr>
              <a:buFont typeface="Arial" pitchFamily="34" charset="0"/>
              <a:buChar char="•"/>
            </a:pPr>
            <a:r>
              <a:rPr lang="en-IE" dirty="0" smtClean="0"/>
              <a:t>Affirmed by </a:t>
            </a:r>
            <a:r>
              <a:rPr lang="en-IE" dirty="0" err="1" smtClean="0"/>
              <a:t>Crt</a:t>
            </a:r>
            <a:r>
              <a:rPr lang="en-IE" dirty="0" smtClean="0"/>
              <a:t>. Appeal in </a:t>
            </a:r>
            <a:r>
              <a:rPr lang="en-IE" i="1" dirty="0" smtClean="0"/>
              <a:t>McCoy</a:t>
            </a:r>
          </a:p>
          <a:p>
            <a:pPr>
              <a:buFont typeface="Arial" pitchFamily="34" charset="0"/>
              <a:buChar char="•"/>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buFont typeface="Arial" pitchFamily="34" charset="0"/>
              <a:buChar char="•"/>
            </a:pPr>
            <a:r>
              <a:rPr lang="en-IE" sz="2000" dirty="0" smtClean="0"/>
              <a:t>Unsuccessful JR to quash a decision by planning authority certifying road realigned in accordance with the requirements of a condition in PP. </a:t>
            </a:r>
          </a:p>
          <a:p>
            <a:pPr algn="just">
              <a:buFont typeface="Arial" pitchFamily="34" charset="0"/>
              <a:buChar char="•"/>
            </a:pPr>
            <a:r>
              <a:rPr lang="en-IE" sz="2000" dirty="0" smtClean="0"/>
              <a:t>Applicant - purpose of the proceedings was to secure compliance with a condition in a PP thus, the proceedings fell within the scope of s.3 EMPA</a:t>
            </a:r>
          </a:p>
          <a:p>
            <a:pPr algn="just">
              <a:buFont typeface="Arial" pitchFamily="34" charset="0"/>
              <a:buChar char="•"/>
            </a:pPr>
            <a:r>
              <a:rPr lang="en-IE" sz="2000" dirty="0" smtClean="0"/>
              <a:t>Birmingham J. look at proceedings as instigated &amp; consider the </a:t>
            </a:r>
            <a:r>
              <a:rPr lang="en-IE" sz="2000" b="1" dirty="0" smtClean="0"/>
              <a:t>reality and substance</a:t>
            </a:r>
            <a:r>
              <a:rPr lang="en-IE" sz="2000" dirty="0" smtClean="0"/>
              <a:t> of proceedings </a:t>
            </a:r>
          </a:p>
          <a:p>
            <a:pPr algn="just">
              <a:buFont typeface="Arial" pitchFamily="34" charset="0"/>
              <a:buChar char="•"/>
            </a:pPr>
            <a:r>
              <a:rPr lang="en-IE" sz="2000" dirty="0" smtClean="0"/>
              <a:t>Proceedings were not designed to secure compliance with a condition lest non-compliance results in damage to the environment, but were issued to advance the applicant’s private agenda to prevent a neighbouring landowner build a house  </a:t>
            </a:r>
          </a:p>
          <a:p>
            <a:pPr algn="just">
              <a:buFont typeface="Arial" pitchFamily="34" charset="0"/>
              <a:buChar char="•"/>
            </a:pPr>
            <a:r>
              <a:rPr lang="en-IE" sz="2000" dirty="0" smtClean="0"/>
              <a:t>Decision appealed to Supreme </a:t>
            </a:r>
            <a:r>
              <a:rPr lang="en-IE" sz="2000" dirty="0" err="1" smtClean="0"/>
              <a:t>Crt</a:t>
            </a:r>
            <a:r>
              <a:rPr lang="en-IE" sz="2000" dirty="0" smtClean="0"/>
              <a:t> –  Held certificate for leave to appeal required under s.50A(7) PDA – appeal dismissed with addressing substantive point. </a:t>
            </a:r>
            <a:endParaRPr lang="en-IE" sz="2000" dirty="0"/>
          </a:p>
        </p:txBody>
      </p:sp>
      <p:sp>
        <p:nvSpPr>
          <p:cNvPr id="2" name="Title 1"/>
          <p:cNvSpPr>
            <a:spLocks noGrp="1"/>
          </p:cNvSpPr>
          <p:nvPr>
            <p:ph type="title"/>
          </p:nvPr>
        </p:nvSpPr>
        <p:spPr/>
        <p:txBody>
          <a:bodyPr>
            <a:normAutofit fontScale="90000"/>
          </a:bodyPr>
          <a:lstStyle/>
          <a:p>
            <a:r>
              <a:rPr lang="en-IE" i="1" dirty="0" smtClean="0"/>
              <a:t>Rowan v Kerry County Council (No. 2)</a:t>
            </a:r>
            <a:r>
              <a:rPr lang="en-US" dirty="0" smtClean="0"/>
              <a:t> [2012] IEHC 544</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Arial" pitchFamily="34" charset="0"/>
              <a:buChar char="•"/>
            </a:pPr>
            <a:r>
              <a:rPr lang="en-IE" sz="2000" dirty="0" smtClean="0"/>
              <a:t>Finlay-</a:t>
            </a:r>
            <a:r>
              <a:rPr lang="en-IE" sz="2000" dirty="0" err="1" smtClean="0"/>
              <a:t>Geoghegan</a:t>
            </a:r>
            <a:r>
              <a:rPr lang="en-IE" sz="2000" dirty="0" smtClean="0"/>
              <a:t> J. followed </a:t>
            </a:r>
            <a:r>
              <a:rPr lang="en-IE" sz="2000" i="1" dirty="0" smtClean="0"/>
              <a:t>Rowan </a:t>
            </a:r>
          </a:p>
          <a:p>
            <a:pPr algn="just">
              <a:buFont typeface="Arial" pitchFamily="34" charset="0"/>
              <a:buChar char="•"/>
            </a:pPr>
            <a:r>
              <a:rPr lang="en-IE" sz="2000" dirty="0" smtClean="0"/>
              <a:t>Pleadings are the starting point for any consideration, but Court is required to assess whether, as a matter of reality and substance, the proceedings are for the purpose of ensuring compliance with or enforcement of either a statutory provision or condition</a:t>
            </a:r>
          </a:p>
          <a:p>
            <a:pPr lvl="0" algn="just">
              <a:buFont typeface="Arial" pitchFamily="34" charset="0"/>
              <a:buChar char="•"/>
            </a:pPr>
            <a:r>
              <a:rPr lang="en-IE" sz="2000" dirty="0" smtClean="0"/>
              <a:t>Court must first determine if the </a:t>
            </a:r>
            <a:r>
              <a:rPr lang="en-IE" sz="2000" i="1" dirty="0" smtClean="0"/>
              <a:t>objective</a:t>
            </a:r>
            <a:r>
              <a:rPr lang="en-IE" sz="2000" dirty="0" smtClean="0"/>
              <a:t> purpose of the proceedings is to ensure compliance with or enforcement of a statutory requirement or condition, then consider, “</a:t>
            </a:r>
            <a:r>
              <a:rPr lang="en-IE" sz="2000" i="1" dirty="0" smtClean="0"/>
              <a:t>objectively on the facts before it”, </a:t>
            </a:r>
            <a:r>
              <a:rPr lang="en-IE" sz="2000" dirty="0" smtClean="0"/>
              <a:t>whether the alleged failure to comply or enforce has caused, is causing or is likely to cause damage to the environment</a:t>
            </a:r>
            <a:r>
              <a:rPr lang="en-IE" dirty="0" smtClean="0"/>
              <a:t>.  </a:t>
            </a:r>
          </a:p>
          <a:p>
            <a:pPr algn="just">
              <a:buFont typeface="Arial" pitchFamily="34" charset="0"/>
              <a:buChar char="•"/>
            </a:pPr>
            <a:endParaRPr lang="en-IE" dirty="0" smtClean="0"/>
          </a:p>
        </p:txBody>
      </p:sp>
      <p:sp>
        <p:nvSpPr>
          <p:cNvPr id="2" name="Title 1"/>
          <p:cNvSpPr>
            <a:spLocks noGrp="1"/>
          </p:cNvSpPr>
          <p:nvPr>
            <p:ph type="title"/>
          </p:nvPr>
        </p:nvSpPr>
        <p:spPr/>
        <p:txBody>
          <a:bodyPr>
            <a:normAutofit fontScale="90000"/>
          </a:bodyPr>
          <a:lstStyle/>
          <a:p>
            <a:r>
              <a:rPr lang="en-IE" i="1" dirty="0" smtClean="0"/>
              <a:t>CLM Properties Ltd. v </a:t>
            </a:r>
            <a:r>
              <a:rPr lang="en-IE" i="1" dirty="0" err="1" smtClean="0"/>
              <a:t>Greenstar</a:t>
            </a:r>
            <a:r>
              <a:rPr lang="en-IE" i="1" dirty="0" smtClean="0"/>
              <a:t> Holdings Ltd. &amp; Ors. (No. 2) </a:t>
            </a:r>
            <a:r>
              <a:rPr lang="en-US" sz="1600" dirty="0" smtClean="0"/>
              <a:t>[2014] IEHC 288</a:t>
            </a:r>
            <a:endParaRPr lang="en-IE" sz="1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Arial" pitchFamily="34" charset="0"/>
              <a:buChar char="•"/>
            </a:pPr>
            <a:r>
              <a:rPr lang="en-IE" dirty="0" smtClean="0"/>
              <a:t>Unsuccessful JR of decision of the Aquaculture Licensing Appeals Board to grant an amendment to an aquaculture licence </a:t>
            </a:r>
          </a:p>
          <a:p>
            <a:pPr>
              <a:buFont typeface="Arial" pitchFamily="34" charset="0"/>
              <a:buChar char="•"/>
            </a:pPr>
            <a:r>
              <a:rPr lang="en-IE" dirty="0" smtClean="0"/>
              <a:t>Did modified costs rules apply under s.3 EMPA</a:t>
            </a:r>
          </a:p>
          <a:p>
            <a:pPr>
              <a:buFont typeface="Arial" pitchFamily="34" charset="0"/>
              <a:buChar char="•"/>
            </a:pPr>
            <a:r>
              <a:rPr lang="en-IE" dirty="0" smtClean="0"/>
              <a:t>Hogan J. No because aquaculture licensing regime did not come within scope of s.3/4 of EMPA</a:t>
            </a:r>
          </a:p>
          <a:p>
            <a:pPr>
              <a:buFont typeface="Arial" pitchFamily="34" charset="0"/>
              <a:buChar char="•"/>
            </a:pPr>
            <a:r>
              <a:rPr lang="en-IE" dirty="0" smtClean="0"/>
              <a:t>Applicant cannot directly rely on Aarhus Convention – not part of domestic Irish law </a:t>
            </a:r>
          </a:p>
          <a:p>
            <a:pPr>
              <a:buFont typeface="Arial" pitchFamily="34" charset="0"/>
              <a:buChar char="•"/>
            </a:pPr>
            <a:r>
              <a:rPr lang="en-IE" dirty="0" smtClean="0"/>
              <a:t>Not rely on Art 11 of EIA directive proceedings did not involve compliance with the EIA Directive “in any shape or form”  </a:t>
            </a:r>
          </a:p>
        </p:txBody>
      </p:sp>
      <p:sp>
        <p:nvSpPr>
          <p:cNvPr id="2" name="Title 1"/>
          <p:cNvSpPr>
            <a:spLocks noGrp="1"/>
          </p:cNvSpPr>
          <p:nvPr>
            <p:ph type="title"/>
          </p:nvPr>
        </p:nvSpPr>
        <p:spPr/>
        <p:txBody>
          <a:bodyPr>
            <a:normAutofit fontScale="90000"/>
          </a:bodyPr>
          <a:lstStyle/>
          <a:p>
            <a:r>
              <a:rPr lang="en-IE" sz="3100" i="1" dirty="0" smtClean="0"/>
              <a:t>Waterville Fisheries Development Ltd v </a:t>
            </a:r>
            <a:r>
              <a:rPr lang="en-IE" sz="3100" i="1" dirty="0" err="1" smtClean="0"/>
              <a:t>Acquacultural</a:t>
            </a:r>
            <a:r>
              <a:rPr lang="en-IE" sz="3100" i="1" dirty="0" smtClean="0"/>
              <a:t> Licenses Appeals Board (No.3)</a:t>
            </a:r>
            <a:r>
              <a:rPr lang="en-IE" sz="3100" dirty="0" smtClean="0"/>
              <a:t> [</a:t>
            </a:r>
            <a:r>
              <a:rPr lang="en-IE" sz="2400" dirty="0" smtClean="0"/>
              <a:t>2014] IEHC 522]</a:t>
            </a:r>
            <a:endParaRPr lang="en-IE"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Arial" pitchFamily="34" charset="0"/>
              <a:buChar char="•"/>
            </a:pPr>
            <a:r>
              <a:rPr lang="en-IE" dirty="0" smtClean="0"/>
              <a:t>JR of decision of Board to designate proposed development as SID</a:t>
            </a:r>
          </a:p>
          <a:p>
            <a:pPr lvl="0" algn="just">
              <a:buFont typeface="Arial" pitchFamily="34" charset="0"/>
              <a:buChar char="•"/>
            </a:pPr>
            <a:r>
              <a:rPr lang="en-IE" dirty="0" smtClean="0"/>
              <a:t>Challenged on grounds of fair procedure lack of consultation in pre-planning meetings stage this failure satisfies the requirement in s.4(1)(b) of the Act of 2011 that it </a:t>
            </a:r>
            <a:r>
              <a:rPr lang="en-IE" i="1" dirty="0" smtClean="0"/>
              <a:t>“has caused, is causing, or is likely to cause, damage to the environment”</a:t>
            </a:r>
            <a:r>
              <a:rPr lang="en-IE" dirty="0" smtClean="0"/>
              <a:t>.</a:t>
            </a:r>
          </a:p>
          <a:p>
            <a:pPr algn="just">
              <a:buFont typeface="Arial" pitchFamily="34" charset="0"/>
              <a:buChar char="•"/>
            </a:pPr>
            <a:r>
              <a:rPr lang="en-IE" dirty="0" smtClean="0"/>
              <a:t>Application under s.7 EMPA that special costs rules under s.3 apply to proceedings</a:t>
            </a:r>
          </a:p>
          <a:p>
            <a:pPr lvl="0"/>
            <a:endParaRPr lang="en-IE" dirty="0" smtClean="0"/>
          </a:p>
          <a:p>
            <a:pPr>
              <a:buFont typeface="Arial" pitchFamily="34" charset="0"/>
              <a:buChar char="•"/>
            </a:pPr>
            <a:endParaRPr lang="en-IE" dirty="0"/>
          </a:p>
        </p:txBody>
      </p:sp>
      <p:sp>
        <p:nvSpPr>
          <p:cNvPr id="2" name="Title 1"/>
          <p:cNvSpPr>
            <a:spLocks noGrp="1"/>
          </p:cNvSpPr>
          <p:nvPr>
            <p:ph type="title"/>
          </p:nvPr>
        </p:nvSpPr>
        <p:spPr/>
        <p:txBody>
          <a:bodyPr>
            <a:normAutofit/>
          </a:bodyPr>
          <a:lstStyle/>
          <a:p>
            <a:r>
              <a:rPr lang="en-IE" sz="3200" i="1" dirty="0" smtClean="0"/>
              <a:t>Callaghan</a:t>
            </a:r>
            <a:r>
              <a:rPr lang="en-IE" sz="3200" dirty="0" smtClean="0"/>
              <a:t> v </a:t>
            </a:r>
            <a:r>
              <a:rPr lang="en-GB" sz="3200" i="1" dirty="0" smtClean="0"/>
              <a:t>An </a:t>
            </a:r>
            <a:r>
              <a:rPr lang="en-GB" sz="3200" i="1" dirty="0" err="1" smtClean="0"/>
              <a:t>Bord</a:t>
            </a:r>
            <a:r>
              <a:rPr lang="en-GB" sz="3200" i="1" dirty="0" smtClean="0"/>
              <a:t> </a:t>
            </a:r>
            <a:r>
              <a:rPr lang="en-GB" sz="3200" i="1" dirty="0" err="1" smtClean="0"/>
              <a:t>Pleanala</a:t>
            </a:r>
            <a:r>
              <a:rPr lang="en-GB" sz="3200" i="1" dirty="0" smtClean="0"/>
              <a:t> </a:t>
            </a:r>
            <a:br>
              <a:rPr lang="en-GB" sz="3200" i="1" dirty="0" smtClean="0"/>
            </a:br>
            <a:r>
              <a:rPr lang="en-IE" sz="2000" dirty="0" smtClean="0"/>
              <a:t>[2015] IEHC 357</a:t>
            </a:r>
            <a:r>
              <a:rPr lang="en-GB" sz="2000" i="1" dirty="0" smtClean="0"/>
              <a:t> </a:t>
            </a:r>
            <a:endParaRPr lang="en-IE"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buFont typeface="Arial" pitchFamily="34" charset="0"/>
              <a:buChar char="•"/>
            </a:pPr>
            <a:r>
              <a:rPr lang="en-IE" dirty="0" smtClean="0"/>
              <a:t>Costello J refusing application:</a:t>
            </a:r>
          </a:p>
          <a:p>
            <a:pPr algn="just">
              <a:buFont typeface="Arial" pitchFamily="34" charset="0"/>
              <a:buChar char="•"/>
            </a:pPr>
            <a:r>
              <a:rPr lang="en-IE" sz="2600" i="1" dirty="0" smtClean="0"/>
              <a:t>It is absolutely clear that a determination, pursuant to s.7, that s.3 of the Act of 2011 applies to the proceedings cannot be made unless there is a causative link between the failure to ensure compliance with, or the enforcement of, a statutory requirement and damage to the environment. The damage to the environment may have been caused, continuing or it may be something that is likely to be caused in the future. </a:t>
            </a:r>
          </a:p>
          <a:p>
            <a:pPr algn="just">
              <a:buFont typeface="Arial" pitchFamily="34" charset="0"/>
              <a:buChar char="•"/>
            </a:pPr>
            <a:r>
              <a:rPr lang="en-IE" dirty="0" smtClean="0"/>
              <a:t>No planning permission yet applied for provisions of s.3 EMPA did not apply.  </a:t>
            </a:r>
          </a:p>
          <a:p>
            <a:pPr>
              <a:buFont typeface="Arial" pitchFamily="34" charset="0"/>
              <a:buChar char="•"/>
            </a:pPr>
            <a:endParaRPr lang="en-IE" dirty="0"/>
          </a:p>
        </p:txBody>
      </p:sp>
      <p:sp>
        <p:nvSpPr>
          <p:cNvPr id="2" name="Title 1"/>
          <p:cNvSpPr>
            <a:spLocks noGrp="1"/>
          </p:cNvSpPr>
          <p:nvPr>
            <p:ph type="title"/>
          </p:nvPr>
        </p:nvSpPr>
        <p:spPr/>
        <p:txBody>
          <a:bodyPr/>
          <a:lstStyle/>
          <a:p>
            <a:r>
              <a:rPr lang="en-IE" i="1" dirty="0" smtClean="0"/>
              <a:t>Callaghan</a:t>
            </a:r>
            <a:r>
              <a:rPr lang="en-IE" dirty="0" smtClean="0"/>
              <a:t> v </a:t>
            </a:r>
            <a:r>
              <a:rPr lang="en-GB" i="1" dirty="0" smtClean="0"/>
              <a:t>An </a:t>
            </a:r>
            <a:r>
              <a:rPr lang="en-GB" i="1" dirty="0" err="1" smtClean="0"/>
              <a:t>Bord</a:t>
            </a:r>
            <a:r>
              <a:rPr lang="en-GB" i="1" dirty="0" smtClean="0"/>
              <a:t> </a:t>
            </a:r>
            <a:r>
              <a:rPr lang="en-GB" i="1" dirty="0" err="1" smtClean="0"/>
              <a:t>Pleanala</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buFont typeface="Arial" pitchFamily="34" charset="0"/>
              <a:buChar char="•"/>
            </a:pPr>
            <a:r>
              <a:rPr lang="en-IE" dirty="0" smtClean="0"/>
              <a:t>Proceedings to restrain alleged unauthorised quarrying where no pp in existence s.160 PDA.</a:t>
            </a:r>
          </a:p>
          <a:p>
            <a:pPr algn="just">
              <a:buFont typeface="Arial" pitchFamily="34" charset="0"/>
              <a:buChar char="•"/>
            </a:pPr>
            <a:r>
              <a:rPr lang="en-IE" dirty="0" smtClean="0"/>
              <a:t>Application under s.7 that special costs rules apply – opposed as app ‘not seeking to enforce a pp’ reject by Baker J, - followed </a:t>
            </a:r>
            <a:r>
              <a:rPr lang="en-IE" i="1" dirty="0" smtClean="0"/>
              <a:t>Holly Hunter </a:t>
            </a:r>
          </a:p>
          <a:p>
            <a:pPr algn="just">
              <a:buFont typeface="Arial" pitchFamily="34" charset="0"/>
              <a:buChar char="•"/>
            </a:pPr>
            <a:r>
              <a:rPr lang="en-IE" dirty="0" smtClean="0"/>
              <a:t>Application not premature &amp; had a real or reasonable prospect of success – </a:t>
            </a:r>
            <a:r>
              <a:rPr lang="en-IE" i="1" dirty="0" smtClean="0"/>
              <a:t>Holly Hunter</a:t>
            </a:r>
          </a:p>
          <a:p>
            <a:pPr algn="just">
              <a:buFont typeface="Arial" pitchFamily="34" charset="0"/>
              <a:buChar char="•"/>
            </a:pPr>
            <a:r>
              <a:rPr lang="en-IE" dirty="0" smtClean="0"/>
              <a:t>Court satisfied that the proceedings relate to the general public interest in the environment and not to private enjoyment of land. </a:t>
            </a:r>
          </a:p>
          <a:p>
            <a:pPr algn="just">
              <a:buFont typeface="Arial" pitchFamily="34" charset="0"/>
              <a:buChar char="•"/>
            </a:pPr>
            <a:r>
              <a:rPr lang="en-IE" dirty="0" smtClean="0"/>
              <a:t>Procedural tests set out in </a:t>
            </a:r>
            <a:r>
              <a:rPr lang="en-IE" i="1" dirty="0" smtClean="0"/>
              <a:t>Holly Hunter </a:t>
            </a:r>
            <a:r>
              <a:rPr lang="en-IE" dirty="0" smtClean="0"/>
              <a:t>applied</a:t>
            </a:r>
          </a:p>
        </p:txBody>
      </p:sp>
      <p:sp>
        <p:nvSpPr>
          <p:cNvPr id="2" name="Title 1"/>
          <p:cNvSpPr>
            <a:spLocks noGrp="1"/>
          </p:cNvSpPr>
          <p:nvPr>
            <p:ph type="title"/>
          </p:nvPr>
        </p:nvSpPr>
        <p:spPr/>
        <p:txBody>
          <a:bodyPr>
            <a:normAutofit fontScale="90000"/>
          </a:bodyPr>
          <a:lstStyle/>
          <a:p>
            <a:r>
              <a:rPr lang="en-IE" i="1" dirty="0" smtClean="0"/>
              <a:t>McCoy v Shillelagh Quarries Ltd </a:t>
            </a:r>
            <a:r>
              <a:rPr lang="en-IE" sz="3100" dirty="0" smtClean="0"/>
              <a:t>[2014] IEHC 511 Baker J, High Court</a:t>
            </a:r>
            <a:r>
              <a:rPr lang="en-IE" dirty="0" smtClean="0"/>
              <a:t/>
            </a:r>
            <a:br>
              <a:rPr lang="en-IE" dirty="0" smtClean="0"/>
            </a:b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E" dirty="0" smtClean="0"/>
              <a:t>In Environmental &amp; Planning Law context International &amp; EU considerations apply </a:t>
            </a:r>
          </a:p>
          <a:p>
            <a:r>
              <a:rPr lang="en-IE" dirty="0" smtClean="0"/>
              <a:t>A ‘Special Costs Regime’ contained in s.50B of the PDA 2000 and s.3 of the EMPA 2011 </a:t>
            </a:r>
          </a:p>
          <a:p>
            <a:r>
              <a:rPr lang="en-IE" dirty="0" smtClean="0"/>
              <a:t>Applies to many but nor all Environmental and Planning proceedings </a:t>
            </a:r>
          </a:p>
          <a:p>
            <a:r>
              <a:rPr lang="en-IE" dirty="0" smtClean="0"/>
              <a:t>In nature and effect bears some resemblance to a PCO</a:t>
            </a:r>
          </a:p>
          <a:p>
            <a:r>
              <a:rPr lang="en-IE" dirty="0" smtClean="0"/>
              <a:t>For cases outside ‘Special Costs Regime’ normal rules as to costs/PCO apply  </a:t>
            </a:r>
            <a:endParaRPr lang="en-IE" dirty="0"/>
          </a:p>
        </p:txBody>
      </p:sp>
      <p:sp>
        <p:nvSpPr>
          <p:cNvPr id="2" name="Title 1"/>
          <p:cNvSpPr>
            <a:spLocks noGrp="1"/>
          </p:cNvSpPr>
          <p:nvPr>
            <p:ph type="title"/>
          </p:nvPr>
        </p:nvSpPr>
        <p:spPr/>
        <p:txBody>
          <a:bodyPr/>
          <a:lstStyle/>
          <a:p>
            <a:r>
              <a:rPr lang="en-IE" dirty="0" smtClean="0"/>
              <a:t>Context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Font typeface="Arial" pitchFamily="34" charset="0"/>
              <a:buChar char="•"/>
            </a:pPr>
            <a:r>
              <a:rPr lang="en-IE" dirty="0" smtClean="0"/>
              <a:t>Status of AC -subsumed into EU law and thus </a:t>
            </a:r>
            <a:r>
              <a:rPr lang="en-IE" dirty="0" err="1" smtClean="0"/>
              <a:t>crt</a:t>
            </a:r>
            <a:r>
              <a:rPr lang="en-IE" dirty="0" smtClean="0"/>
              <a:t> obliged, in an appropriate case, to give effect to the terms of AC as part of these wider EU law obligations – but not this case as governed entirely by national law</a:t>
            </a:r>
          </a:p>
          <a:p>
            <a:pPr algn="just">
              <a:buFont typeface="Arial" pitchFamily="34" charset="0"/>
              <a:buChar char="•"/>
            </a:pPr>
            <a:r>
              <a:rPr lang="en-IE" dirty="0" smtClean="0"/>
              <a:t>AC Convention – not part of domestic Law </a:t>
            </a:r>
          </a:p>
          <a:p>
            <a:pPr algn="just">
              <a:buFont typeface="Arial" pitchFamily="34" charset="0"/>
              <a:buChar char="•"/>
            </a:pPr>
            <a:r>
              <a:rPr lang="en-IE" dirty="0" smtClean="0"/>
              <a:t>EMPA sought to approximate domestic law with AC  - not part of domestic law</a:t>
            </a:r>
          </a:p>
          <a:p>
            <a:pPr algn="just">
              <a:buFont typeface="Arial" pitchFamily="34" charset="0"/>
              <a:buChar char="•"/>
            </a:pPr>
            <a:r>
              <a:rPr lang="en-IE" dirty="0" smtClean="0"/>
              <a:t>Existence of AC should not decisively influence interpretation of EMPA – but see </a:t>
            </a:r>
            <a:r>
              <a:rPr lang="en-IE" sz="2000" i="1" dirty="0" smtClean="0"/>
              <a:t>NAMA V CEI 2015 IESC </a:t>
            </a:r>
            <a:r>
              <a:rPr lang="en-IE" sz="2000" dirty="0" smtClean="0"/>
              <a:t>51 &amp; </a:t>
            </a:r>
            <a:r>
              <a:rPr lang="en-IE" sz="2000" i="1" dirty="0" smtClean="0"/>
              <a:t>MINCH v CEI  2016 IEHC </a:t>
            </a:r>
            <a:endParaRPr lang="en-IE" sz="2000" i="1" dirty="0"/>
          </a:p>
        </p:txBody>
      </p:sp>
      <p:sp>
        <p:nvSpPr>
          <p:cNvPr id="2" name="Title 1"/>
          <p:cNvSpPr>
            <a:spLocks noGrp="1"/>
          </p:cNvSpPr>
          <p:nvPr>
            <p:ph type="title"/>
          </p:nvPr>
        </p:nvSpPr>
        <p:spPr/>
        <p:txBody>
          <a:bodyPr>
            <a:normAutofit fontScale="90000"/>
          </a:bodyPr>
          <a:lstStyle/>
          <a:p>
            <a:r>
              <a:rPr lang="en-IE" i="1" dirty="0" smtClean="0"/>
              <a:t>McCoy v Shillelagh Quarries Ltd </a:t>
            </a:r>
            <a:br>
              <a:rPr lang="en-IE" i="1" dirty="0" smtClean="0"/>
            </a:br>
            <a:r>
              <a:rPr lang="en-IE" sz="2000" dirty="0" smtClean="0"/>
              <a:t>[2015] IECA 28  </a:t>
            </a:r>
            <a:r>
              <a:rPr lang="en-IE" sz="2000" dirty="0" err="1" smtClean="0"/>
              <a:t>Crt</a:t>
            </a:r>
            <a:r>
              <a:rPr lang="en-IE" sz="2000" dirty="0" smtClean="0"/>
              <a:t>. Appeal</a:t>
            </a:r>
            <a:r>
              <a:rPr lang="en-IE" sz="2000" b="0" dirty="0" smtClean="0"/>
              <a:t>]</a:t>
            </a:r>
            <a:r>
              <a:rPr lang="en-IE" dirty="0" smtClean="0"/>
              <a:t/>
            </a:r>
            <a:br>
              <a:rPr lang="en-IE" dirty="0" smtClean="0"/>
            </a:b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Font typeface="Arial" pitchFamily="34" charset="0"/>
              <a:buChar char="•"/>
            </a:pPr>
            <a:r>
              <a:rPr lang="en-IE" dirty="0" smtClean="0"/>
              <a:t>Did proceedings fall within scope of s. 3 EMPA – s.160 PDA where no PP in permission</a:t>
            </a:r>
          </a:p>
          <a:p>
            <a:pPr algn="just">
              <a:buFont typeface="Arial" pitchFamily="34" charset="0"/>
              <a:buChar char="•"/>
            </a:pPr>
            <a:r>
              <a:rPr lang="en-IE" dirty="0" smtClean="0"/>
              <a:t>S.4(1) of EMPA “for the purpose of ensuring compliance with, or the enforcement of, a statutory requirement or condition or other requirement attached to a licence, permit, permission,...  </a:t>
            </a:r>
          </a:p>
          <a:p>
            <a:pPr algn="just">
              <a:buFont typeface="Arial" pitchFamily="34" charset="0"/>
              <a:buChar char="•"/>
            </a:pPr>
            <a:r>
              <a:rPr lang="en-IE" dirty="0" smtClean="0"/>
              <a:t>Respondent – this means s.4 does not apply in this case.</a:t>
            </a:r>
          </a:p>
          <a:p>
            <a:pPr algn="just">
              <a:buFont typeface="Arial" pitchFamily="34" charset="0"/>
              <a:buChar char="•"/>
            </a:pPr>
            <a:r>
              <a:rPr lang="en-IE" dirty="0" smtClean="0"/>
              <a:t>S.4 to be read disjunctively i.e. Can apply to proceedings where no pp/licence </a:t>
            </a:r>
            <a:r>
              <a:rPr lang="en-IE" i="1" dirty="0" smtClean="0"/>
              <a:t>in situ.  </a:t>
            </a:r>
            <a:endParaRPr lang="en-IE" i="1" dirty="0"/>
          </a:p>
        </p:txBody>
      </p:sp>
      <p:sp>
        <p:nvSpPr>
          <p:cNvPr id="2" name="Title 1"/>
          <p:cNvSpPr>
            <a:spLocks noGrp="1"/>
          </p:cNvSpPr>
          <p:nvPr>
            <p:ph type="title"/>
          </p:nvPr>
        </p:nvSpPr>
        <p:spPr/>
        <p:txBody>
          <a:bodyPr>
            <a:normAutofit fontScale="90000"/>
          </a:bodyPr>
          <a:lstStyle/>
          <a:p>
            <a:r>
              <a:rPr lang="en-IE" i="1" dirty="0" smtClean="0"/>
              <a:t>McCoy v Shillelagh Quarries Ltd  </a:t>
            </a:r>
            <a:r>
              <a:rPr lang="en-IE" i="1" dirty="0" err="1" smtClean="0"/>
              <a:t>Crt</a:t>
            </a:r>
            <a:r>
              <a:rPr lang="en-IE" i="1" dirty="0" smtClean="0"/>
              <a:t>. Appeal </a:t>
            </a:r>
            <a:br>
              <a:rPr lang="en-IE" i="1" dirty="0" smtClean="0"/>
            </a:b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buFont typeface="Arial" pitchFamily="34" charset="0"/>
              <a:buChar char="•"/>
            </a:pPr>
            <a:r>
              <a:rPr lang="en-IE" dirty="0" smtClean="0"/>
              <a:t>Was making of costs order premature ?</a:t>
            </a:r>
          </a:p>
          <a:p>
            <a:pPr algn="just">
              <a:buFont typeface="Arial" pitchFamily="34" charset="0"/>
              <a:buChar char="•"/>
            </a:pPr>
            <a:r>
              <a:rPr lang="en-IE" dirty="0" err="1" smtClean="0"/>
              <a:t>Crt</a:t>
            </a:r>
            <a:r>
              <a:rPr lang="en-IE" dirty="0" smtClean="0"/>
              <a:t>. Appeal  – No </a:t>
            </a:r>
          </a:p>
          <a:p>
            <a:pPr algn="just">
              <a:buFont typeface="Arial" pitchFamily="34" charset="0"/>
              <a:buChar char="•"/>
            </a:pPr>
            <a:r>
              <a:rPr lang="en-IE" dirty="0" smtClean="0"/>
              <a:t>Para 35 judgement:  “clear from the terms of s. 7 of the 2011 Act that the Court has a jurisdiction to make a final determination regarding a protective costs order at this early stage of the proceedings. Any other conclusion would defeat one of the principal objects of the 2011 Act and would be at odds with the actual language (“…at any time before, or during the course of the proceedings…”) of s. 7(1).”</a:t>
            </a:r>
            <a:endParaRPr lang="en-IE" dirty="0"/>
          </a:p>
        </p:txBody>
      </p:sp>
      <p:sp>
        <p:nvSpPr>
          <p:cNvPr id="2" name="Title 1"/>
          <p:cNvSpPr>
            <a:spLocks noGrp="1"/>
          </p:cNvSpPr>
          <p:nvPr>
            <p:ph type="title"/>
          </p:nvPr>
        </p:nvSpPr>
        <p:spPr/>
        <p:txBody>
          <a:bodyPr>
            <a:normAutofit fontScale="90000"/>
          </a:bodyPr>
          <a:lstStyle/>
          <a:p>
            <a:r>
              <a:rPr lang="en-IE" i="1" dirty="0" smtClean="0"/>
              <a:t>McCoy v </a:t>
            </a:r>
            <a:r>
              <a:rPr lang="en-IE" i="1" dirty="0" err="1" smtClean="0"/>
              <a:t>Shilelagh</a:t>
            </a:r>
            <a:r>
              <a:rPr lang="en-IE" i="1" dirty="0" smtClean="0"/>
              <a:t> </a:t>
            </a:r>
            <a:r>
              <a:rPr lang="en-IE" i="1" dirty="0" err="1" smtClean="0"/>
              <a:t>Quaries</a:t>
            </a:r>
            <a:r>
              <a:rPr lang="en-IE" i="1" dirty="0" smtClean="0"/>
              <a:t> </a:t>
            </a:r>
            <a:r>
              <a:rPr lang="en-IE" i="1" dirty="0" err="1" smtClean="0"/>
              <a:t>Crt.Appeal</a:t>
            </a:r>
            <a:endParaRPr lang="en-IE"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Procedure under s.7 of EMPA </a:t>
            </a:r>
            <a:endParaRPr lang="en-IE" dirty="0"/>
          </a:p>
        </p:txBody>
      </p:sp>
      <p:sp>
        <p:nvSpPr>
          <p:cNvPr id="3" name="Content Placeholder 2"/>
          <p:cNvSpPr>
            <a:spLocks noGrp="1"/>
          </p:cNvSpPr>
          <p:nvPr>
            <p:ph idx="1"/>
          </p:nvPr>
        </p:nvSpPr>
        <p:spPr/>
        <p:txBody>
          <a:bodyPr/>
          <a:lstStyle/>
          <a:p>
            <a:pPr>
              <a:buFont typeface="Arial" pitchFamily="34" charset="0"/>
              <a:buChar char="•"/>
            </a:pPr>
            <a:r>
              <a:rPr lang="en-IE" dirty="0" smtClean="0"/>
              <a:t>Application for determination that s.3 applies may be made at any time before, or during the course of, the proceedings</a:t>
            </a:r>
          </a:p>
          <a:p>
            <a:pPr>
              <a:buFont typeface="Arial" pitchFamily="34" charset="0"/>
              <a:buChar char="•"/>
            </a:pPr>
            <a:r>
              <a:rPr lang="en-IE" dirty="0" smtClean="0"/>
              <a:t>Application made on motion – </a:t>
            </a:r>
            <a:r>
              <a:rPr lang="en-IE" i="1" dirty="0" smtClean="0"/>
              <a:t>ex parte </a:t>
            </a:r>
            <a:r>
              <a:rPr lang="en-IE" dirty="0" smtClean="0"/>
              <a:t>application not possible -  Supreme </a:t>
            </a:r>
            <a:r>
              <a:rPr lang="en-IE" dirty="0" err="1" smtClean="0"/>
              <a:t>Crt</a:t>
            </a:r>
            <a:r>
              <a:rPr lang="en-IE" dirty="0" smtClean="0"/>
              <a:t> - </a:t>
            </a:r>
            <a:r>
              <a:rPr lang="en-IE" i="1" dirty="0" smtClean="0"/>
              <a:t>Re Coffey’s Application</a:t>
            </a:r>
            <a:r>
              <a:rPr lang="en-IE" dirty="0" smtClean="0"/>
              <a:t> [2013] IESC 31</a:t>
            </a:r>
          </a:p>
          <a:p>
            <a:pPr>
              <a:buFont typeface="Arial" pitchFamily="34" charset="0"/>
              <a:buChar char="•"/>
            </a:pPr>
            <a:r>
              <a:rPr lang="en-IE" dirty="0" smtClean="0"/>
              <a:t>The grant of a declaration under s.7 is discretionary – what factors should the court take into account  ?</a:t>
            </a:r>
          </a:p>
          <a:p>
            <a:pPr>
              <a:buFont typeface="Arial" pitchFamily="34" charset="0"/>
              <a:buChar char="•"/>
            </a:pPr>
            <a:r>
              <a:rPr lang="en-IE" dirty="0" smtClean="0"/>
              <a:t>Is a declaration under s.7 is irreversible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Procedure under s.7 of the EMPA –</a:t>
            </a:r>
            <a:r>
              <a:rPr lang="en-GB" i="1" dirty="0" smtClean="0"/>
              <a:t> Hunter  (as approved in McCoy)</a:t>
            </a:r>
            <a:endParaRPr lang="en-IE" dirty="0"/>
          </a:p>
        </p:txBody>
      </p:sp>
      <p:sp>
        <p:nvSpPr>
          <p:cNvPr id="3" name="Content Placeholder 2"/>
          <p:cNvSpPr>
            <a:spLocks noGrp="1"/>
          </p:cNvSpPr>
          <p:nvPr>
            <p:ph idx="1"/>
          </p:nvPr>
        </p:nvSpPr>
        <p:spPr/>
        <p:txBody>
          <a:bodyPr/>
          <a:lstStyle/>
          <a:p>
            <a:pPr>
              <a:buFont typeface="Arial" pitchFamily="34" charset="0"/>
              <a:buChar char="•"/>
            </a:pPr>
            <a:r>
              <a:rPr lang="en-IE" i="1" dirty="0" smtClean="0"/>
              <a:t>Hunter </a:t>
            </a:r>
            <a:r>
              <a:rPr lang="en-IE" dirty="0" smtClean="0"/>
              <a:t>proceedings should be brought by motion on notice supported by an affidavit of the applicant which should set out-</a:t>
            </a:r>
          </a:p>
          <a:p>
            <a:pPr marL="457200" indent="-457200">
              <a:buFont typeface="+mj-lt"/>
              <a:buAutoNum type="arabicPeriod"/>
            </a:pPr>
            <a:r>
              <a:rPr lang="en-IE" sz="1600" dirty="0" smtClean="0"/>
              <a:t>broadly the expenses involved in such an application would be; </a:t>
            </a:r>
          </a:p>
          <a:p>
            <a:pPr marL="457200" indent="-457200">
              <a:buFont typeface="+mj-lt"/>
              <a:buAutoNum type="arabicPeriod"/>
            </a:pPr>
            <a:r>
              <a:rPr lang="en-IE" sz="1600" dirty="0" smtClean="0"/>
              <a:t>a broad statement of the claimant's financial situation; </a:t>
            </a:r>
          </a:p>
          <a:p>
            <a:pPr marL="457200" indent="-457200">
              <a:buFont typeface="+mj-lt"/>
              <a:buAutoNum type="arabicPeriod"/>
            </a:pPr>
            <a:r>
              <a:rPr lang="en-IE" sz="1600" dirty="0" smtClean="0"/>
              <a:t>the reasons why he believes that there is a reasonable prospect of success, </a:t>
            </a:r>
          </a:p>
          <a:p>
            <a:pPr marL="457200" indent="-457200">
              <a:buFont typeface="+mj-lt"/>
              <a:buAutoNum type="arabicPeriod"/>
            </a:pPr>
            <a:r>
              <a:rPr lang="en-IE" sz="1600" dirty="0" smtClean="0"/>
              <a:t>set out clearly what is at stake for the claimant and for the protection of the environment; </a:t>
            </a:r>
          </a:p>
          <a:p>
            <a:pPr marL="457200" indent="-457200">
              <a:buFont typeface="+mj-lt"/>
              <a:buAutoNum type="arabicPeriod"/>
            </a:pPr>
            <a:r>
              <a:rPr lang="en-IE" sz="1600" dirty="0" smtClean="0"/>
              <a:t>deal with any possible claim of frivolous proceedings, should that arise; and </a:t>
            </a:r>
          </a:p>
          <a:p>
            <a:pPr marL="457200" indent="-457200">
              <a:buFont typeface="+mj-lt"/>
              <a:buAutoNum type="arabicPeriod"/>
            </a:pPr>
            <a:r>
              <a:rPr lang="en-IE" sz="1600" dirty="0" smtClean="0"/>
              <a:t>applicant should deal with the existence of any possible legal aid scheme or any contingency arrangement in relation to costs that may have been made with their solicitors.</a:t>
            </a:r>
          </a:p>
          <a:p>
            <a:pPr>
              <a:buNone/>
            </a:pPr>
            <a:r>
              <a:rPr lang="en-IE" dirty="0" smtClean="0"/>
              <a:t>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IE" dirty="0" smtClean="0"/>
              <a:t>Introduce the ‘special costs regime’ in certain planning JR cases</a:t>
            </a:r>
          </a:p>
          <a:p>
            <a:pPr lvl="0">
              <a:buFont typeface="Arial" pitchFamily="34" charset="0"/>
              <a:buChar char="•"/>
            </a:pPr>
            <a:r>
              <a:rPr lang="en-IE" dirty="0" smtClean="0"/>
              <a:t>50B (1)(a) of the PDA is applicable to proceedings for judicial review or seeking leave to apply for judicial review of any decision made or action taken or any failure to take action pursuant to a law of the state that gives effect to: EIA/SEA/IPPC Directive</a:t>
            </a:r>
          </a:p>
          <a:p>
            <a:pPr lvl="0">
              <a:buFont typeface="Arial" pitchFamily="34" charset="0"/>
              <a:buChar char="•"/>
            </a:pPr>
            <a:r>
              <a:rPr lang="en-IE" i="1" dirty="0" smtClean="0"/>
              <a:t>JC Savage </a:t>
            </a:r>
            <a:r>
              <a:rPr lang="en-IE" dirty="0" smtClean="0"/>
              <a:t>– </a:t>
            </a:r>
            <a:r>
              <a:rPr lang="en-IE" dirty="0" err="1" smtClean="0"/>
              <a:t>Charleton</a:t>
            </a:r>
            <a:r>
              <a:rPr lang="en-IE" dirty="0" smtClean="0"/>
              <a:t>. J  - modified costs </a:t>
            </a:r>
            <a:r>
              <a:rPr lang="en-IE" b="1" dirty="0" smtClean="0"/>
              <a:t>not of general application limited to three categories referred</a:t>
            </a:r>
            <a:r>
              <a:rPr lang="en-IE" dirty="0" smtClean="0"/>
              <a:t> to in s.50B(1)(a) PDA </a:t>
            </a:r>
          </a:p>
          <a:p>
            <a:pPr lvl="0">
              <a:buFont typeface="Arial" pitchFamily="34" charset="0"/>
              <a:buChar char="•"/>
            </a:pPr>
            <a:r>
              <a:rPr lang="en-IE" i="1" dirty="0" err="1" smtClean="0"/>
              <a:t>Kimpton</a:t>
            </a:r>
            <a:r>
              <a:rPr lang="en-IE" i="1" dirty="0" smtClean="0"/>
              <a:t> Vale Developments Ltd – </a:t>
            </a:r>
            <a:r>
              <a:rPr lang="en-IE" dirty="0" smtClean="0"/>
              <a:t>Hogan J follows Savage – but suggests s.50B could be interpreted to be of general application  </a:t>
            </a:r>
          </a:p>
          <a:p>
            <a:endParaRPr lang="en-IE" dirty="0" smtClean="0"/>
          </a:p>
          <a:p>
            <a:pPr>
              <a:buNone/>
            </a:pPr>
            <a:endParaRPr lang="en-IE" dirty="0"/>
          </a:p>
        </p:txBody>
      </p:sp>
      <p:sp>
        <p:nvSpPr>
          <p:cNvPr id="3" name="Title 2"/>
          <p:cNvSpPr>
            <a:spLocks noGrp="1"/>
          </p:cNvSpPr>
          <p:nvPr>
            <p:ph type="title"/>
          </p:nvPr>
        </p:nvSpPr>
        <p:spPr/>
        <p:txBody>
          <a:bodyPr>
            <a:normAutofit fontScale="90000"/>
          </a:bodyPr>
          <a:lstStyle/>
          <a:p>
            <a:r>
              <a:rPr lang="en-IE" dirty="0" smtClean="0"/>
              <a:t>S.50B Planning and Development Acts 2000-2015</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S.50B of the PDA</a:t>
            </a:r>
            <a:endParaRPr lang="en-IE" dirty="0"/>
          </a:p>
        </p:txBody>
      </p:sp>
      <p:sp>
        <p:nvSpPr>
          <p:cNvPr id="3" name="Content Placeholder 2"/>
          <p:cNvSpPr>
            <a:spLocks noGrp="1"/>
          </p:cNvSpPr>
          <p:nvPr>
            <p:ph idx="1"/>
          </p:nvPr>
        </p:nvSpPr>
        <p:spPr/>
        <p:txBody>
          <a:bodyPr>
            <a:normAutofit fontScale="92500" lnSpcReduction="10000"/>
          </a:bodyPr>
          <a:lstStyle/>
          <a:p>
            <a:pPr lvl="0">
              <a:buFont typeface="Arial" pitchFamily="34" charset="0"/>
              <a:buChar char="•"/>
            </a:pPr>
            <a:r>
              <a:rPr lang="en-IE" dirty="0" smtClean="0"/>
              <a:t>50B (1)(a) of the PDA is applicable to proceedings for judicial review or seeking leave to apply for judicial review of any decision made or action taken or any failure to take action pursuant to a law of the state that gives effect to: EIA/SEA/IPPC Directive</a:t>
            </a:r>
          </a:p>
          <a:p>
            <a:pPr lvl="0">
              <a:buFont typeface="Arial" pitchFamily="34" charset="0"/>
              <a:buChar char="•"/>
            </a:pPr>
            <a:r>
              <a:rPr lang="en-IE" i="1" dirty="0" smtClean="0"/>
              <a:t>JC Savage </a:t>
            </a:r>
            <a:r>
              <a:rPr lang="en-IE" dirty="0" smtClean="0"/>
              <a:t>– </a:t>
            </a:r>
            <a:r>
              <a:rPr lang="en-IE" dirty="0" err="1" smtClean="0"/>
              <a:t>Charleton</a:t>
            </a:r>
            <a:r>
              <a:rPr lang="en-IE" dirty="0" smtClean="0"/>
              <a:t>. J  - modified costs not of general application limited to three categories referred to in s.50B(1)(a) PDA </a:t>
            </a:r>
          </a:p>
          <a:p>
            <a:pPr lvl="0">
              <a:buFont typeface="Arial" pitchFamily="34" charset="0"/>
              <a:buChar char="•"/>
            </a:pPr>
            <a:r>
              <a:rPr lang="en-IE" i="1" dirty="0" err="1" smtClean="0"/>
              <a:t>Kimpton</a:t>
            </a:r>
            <a:r>
              <a:rPr lang="en-IE" i="1" dirty="0" smtClean="0"/>
              <a:t> Vale Developments Ltd – </a:t>
            </a:r>
            <a:r>
              <a:rPr lang="en-IE" dirty="0" smtClean="0"/>
              <a:t>Hogan J follows Savage – but suggests s.50B could be interpreted to be of general application  </a:t>
            </a:r>
          </a:p>
          <a:p>
            <a:pPr lvl="0">
              <a:buFont typeface="Arial" pitchFamily="34" charset="0"/>
              <a:buChar char="•"/>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i="1" dirty="0" smtClean="0"/>
              <a:t>Harrington v An </a:t>
            </a:r>
            <a:r>
              <a:rPr lang="en-IE" i="1" dirty="0" err="1" smtClean="0"/>
              <a:t>Bord</a:t>
            </a:r>
            <a:r>
              <a:rPr lang="en-IE" i="1" dirty="0" smtClean="0"/>
              <a:t> </a:t>
            </a:r>
            <a:r>
              <a:rPr lang="en-IE" i="1" dirty="0" err="1" smtClean="0"/>
              <a:t>Pleanála</a:t>
            </a:r>
            <a:endParaRPr lang="en-IE" dirty="0"/>
          </a:p>
        </p:txBody>
      </p:sp>
      <p:sp>
        <p:nvSpPr>
          <p:cNvPr id="3" name="Content Placeholder 2"/>
          <p:cNvSpPr>
            <a:spLocks noGrp="1"/>
          </p:cNvSpPr>
          <p:nvPr>
            <p:ph idx="1"/>
          </p:nvPr>
        </p:nvSpPr>
        <p:spPr/>
        <p:txBody>
          <a:bodyPr>
            <a:normAutofit fontScale="92500" lnSpcReduction="10000"/>
          </a:bodyPr>
          <a:lstStyle/>
          <a:p>
            <a:pPr lvl="0">
              <a:buFont typeface="Arial" pitchFamily="34" charset="0"/>
              <a:buChar char="•"/>
            </a:pPr>
            <a:r>
              <a:rPr lang="en-IE" dirty="0" err="1" smtClean="0"/>
              <a:t>O.Neill</a:t>
            </a:r>
            <a:r>
              <a:rPr lang="en-IE" dirty="0" smtClean="0"/>
              <a:t> J, certified the following point of law of exceptional public importance for appeal to the Supreme Court:</a:t>
            </a:r>
          </a:p>
          <a:p>
            <a:r>
              <a:rPr lang="en-IE" dirty="0" smtClean="0"/>
              <a:t> 	</a:t>
            </a:r>
            <a:r>
              <a:rPr lang="en-IE" i="1" dirty="0" smtClean="0"/>
              <a:t>“Whether or not section 50B of the Planning and Development Act 2000 as amended properly construed applies to all proceedings that arise under the Planning and Development Act 2000 as amended or merely those proceedings that arise pursuant to a law of the State that gives effect to the European Directives listed at section 50B(1)(a).”</a:t>
            </a:r>
          </a:p>
          <a:p>
            <a:pPr>
              <a:buFont typeface="Arial" pitchFamily="34" charset="0"/>
              <a:buChar char="•"/>
            </a:pPr>
            <a:r>
              <a:rPr lang="en-IE" sz="2000" dirty="0" smtClean="0"/>
              <a:t>Appeal pending: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 What is proper scope of s.50 PDA</a:t>
            </a:r>
            <a:endParaRPr lang="en-IE" dirty="0"/>
          </a:p>
        </p:txBody>
      </p:sp>
      <p:sp>
        <p:nvSpPr>
          <p:cNvPr id="3" name="Content Placeholder 2"/>
          <p:cNvSpPr>
            <a:spLocks noGrp="1"/>
          </p:cNvSpPr>
          <p:nvPr>
            <p:ph idx="1"/>
          </p:nvPr>
        </p:nvSpPr>
        <p:spPr/>
        <p:txBody>
          <a:bodyPr>
            <a:normAutofit fontScale="92500"/>
          </a:bodyPr>
          <a:lstStyle/>
          <a:p>
            <a:pPr algn="just">
              <a:buFont typeface="Arial" pitchFamily="34" charset="0"/>
              <a:buChar char="•"/>
            </a:pPr>
            <a:r>
              <a:rPr lang="en-IE" dirty="0" smtClean="0"/>
              <a:t>Notwithstanding the decision in </a:t>
            </a:r>
            <a:r>
              <a:rPr lang="en-IE" i="1" dirty="0" smtClean="0"/>
              <a:t>J.C. Savage</a:t>
            </a:r>
            <a:r>
              <a:rPr lang="en-IE" dirty="0" smtClean="0"/>
              <a:t> there still remains a degree of uncertainty as to the precise nature of the proceedings which fall within the scope of s.50B of the PDA</a:t>
            </a:r>
          </a:p>
          <a:p>
            <a:pPr algn="just">
              <a:buFont typeface="Arial" pitchFamily="34" charset="0"/>
              <a:buChar char="•"/>
            </a:pPr>
            <a:r>
              <a:rPr lang="en-IE" dirty="0" smtClean="0"/>
              <a:t>Entirely understandable that applicants who instigate judicial review proceeding under s.50 of the PDA will try and avail of the advantages of the modified costs rules contained in s.50B</a:t>
            </a:r>
          </a:p>
          <a:p>
            <a:pPr algn="just">
              <a:buFont typeface="Arial" pitchFamily="34" charset="0"/>
              <a:buChar char="•"/>
            </a:pPr>
            <a:r>
              <a:rPr lang="en-IE" dirty="0" smtClean="0"/>
              <a:t>Outcome of appeal in </a:t>
            </a:r>
            <a:r>
              <a:rPr lang="en-IE" i="1" dirty="0" smtClean="0"/>
              <a:t>Harrington</a:t>
            </a:r>
            <a:r>
              <a:rPr lang="en-IE" dirty="0" smtClean="0"/>
              <a:t> will hopefully bring clarity to the issue</a:t>
            </a:r>
            <a:endParaRPr lang="en-I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E" dirty="0" smtClean="0"/>
              <a:t>What about mixed cases – involving a challenge which partially falls within the scope of s.50B ?</a:t>
            </a:r>
          </a:p>
          <a:p>
            <a:r>
              <a:rPr lang="en-IE" i="1" dirty="0" err="1" smtClean="0"/>
              <a:t>McCallig</a:t>
            </a:r>
            <a:r>
              <a:rPr lang="en-IE" i="1" dirty="0" smtClean="0"/>
              <a:t> v ABP  (No. 2) </a:t>
            </a:r>
            <a:r>
              <a:rPr lang="en-IE" dirty="0" smtClean="0"/>
              <a:t>[2014] IEHC 353.</a:t>
            </a:r>
            <a:endParaRPr lang="en-IE" i="1" dirty="0" smtClean="0"/>
          </a:p>
          <a:p>
            <a:r>
              <a:rPr lang="en-IE" dirty="0" smtClean="0"/>
              <a:t>In certain cases the court may have to apportion costs as between EU law issues &amp; national issues</a:t>
            </a:r>
          </a:p>
          <a:p>
            <a:r>
              <a:rPr lang="en-IE" dirty="0" smtClean="0"/>
              <a:t>Difficult to apply in practice</a:t>
            </a:r>
            <a:endParaRPr lang="en-IE"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Title 3"/>
          <p:cNvSpPr>
            <a:spLocks noGrp="1"/>
          </p:cNvSpPr>
          <p:nvPr>
            <p:ph type="title"/>
          </p:nvPr>
        </p:nvSpPr>
        <p:spPr/>
        <p:txBody>
          <a:bodyPr/>
          <a:lstStyle/>
          <a:p>
            <a:r>
              <a:rPr lang="en-IE" dirty="0" smtClean="0"/>
              <a:t>Application of s.50B</a:t>
            </a:r>
            <a:endParaRPr lang="en-I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Aarhus Convention – Status</a:t>
            </a:r>
            <a:endParaRPr lang="en-IE" dirty="0"/>
          </a:p>
        </p:txBody>
      </p:sp>
      <p:sp>
        <p:nvSpPr>
          <p:cNvPr id="3" name="Content Placeholder 2"/>
          <p:cNvSpPr>
            <a:spLocks noGrp="1"/>
          </p:cNvSpPr>
          <p:nvPr>
            <p:ph idx="1"/>
          </p:nvPr>
        </p:nvSpPr>
        <p:spPr/>
        <p:txBody>
          <a:bodyPr>
            <a:normAutofit fontScale="92500" lnSpcReduction="10000"/>
          </a:bodyPr>
          <a:lstStyle/>
          <a:p>
            <a:pPr algn="just">
              <a:buFont typeface="Arial" pitchFamily="34" charset="0"/>
              <a:buChar char="•"/>
            </a:pPr>
            <a:r>
              <a:rPr lang="en-IE" dirty="0" smtClean="0"/>
              <a:t>AC international legal agreement under the auspices of the  UNECE ratified by Ireland  &amp; EU </a:t>
            </a:r>
          </a:p>
          <a:p>
            <a:pPr algn="just">
              <a:buFont typeface="Arial" pitchFamily="34" charset="0"/>
              <a:buChar char="•"/>
            </a:pPr>
            <a:r>
              <a:rPr lang="en-IE" dirty="0" smtClean="0"/>
              <a:t>AC has not been incorporated directly into domestic law </a:t>
            </a:r>
          </a:p>
          <a:p>
            <a:pPr algn="just">
              <a:buFont typeface="Arial" pitchFamily="34" charset="0"/>
              <a:buChar char="•"/>
            </a:pPr>
            <a:r>
              <a:rPr lang="en-IE" dirty="0" smtClean="0"/>
              <a:t>Imposes obligations on Ireland in  international law - Enforced through Aarhus Compliance Committee (‘ACC’)</a:t>
            </a:r>
          </a:p>
          <a:p>
            <a:pPr algn="just">
              <a:buFont typeface="Arial" pitchFamily="34" charset="0"/>
              <a:buChar char="•"/>
            </a:pPr>
            <a:r>
              <a:rPr lang="en-IE" dirty="0" smtClean="0"/>
              <a:t>AC ratified by EU &amp; incorporated into EU law and thus into Irish law </a:t>
            </a:r>
          </a:p>
          <a:p>
            <a:pPr algn="just">
              <a:buFont typeface="Arial" pitchFamily="34" charset="0"/>
              <a:buChar char="•"/>
            </a:pPr>
            <a:r>
              <a:rPr lang="en-IE" dirty="0" smtClean="0"/>
              <a:t>In context of PCO’s most NB are Article 9 obligations  access to justice by way of a procedure which is ‘not  prohibitively expensive’</a:t>
            </a:r>
          </a:p>
          <a:p>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Relationship between s.3 of EMPA and s.50B of the PDA </a:t>
            </a:r>
            <a:endParaRPr lang="en-IE" dirty="0"/>
          </a:p>
        </p:txBody>
      </p:sp>
      <p:sp>
        <p:nvSpPr>
          <p:cNvPr id="3" name="Content Placeholder 2"/>
          <p:cNvSpPr>
            <a:spLocks noGrp="1"/>
          </p:cNvSpPr>
          <p:nvPr>
            <p:ph idx="1"/>
          </p:nvPr>
        </p:nvSpPr>
        <p:spPr/>
        <p:txBody>
          <a:bodyPr>
            <a:normAutofit fontScale="92500"/>
          </a:bodyPr>
          <a:lstStyle/>
          <a:p>
            <a:pPr algn="just">
              <a:buFont typeface="Arial" pitchFamily="34" charset="0"/>
              <a:buChar char="•"/>
            </a:pPr>
            <a:r>
              <a:rPr lang="en-IE" dirty="0" smtClean="0"/>
              <a:t>S.50B of PDA applies special costs rule to limited categories of cases:  EIA/SEA/IPPC – cases     </a:t>
            </a:r>
            <a:r>
              <a:rPr lang="en-IE" i="1" dirty="0" smtClean="0"/>
              <a:t>J.C. Savage Supermarket Limited v An </a:t>
            </a:r>
            <a:r>
              <a:rPr lang="en-IE" i="1" dirty="0" err="1" smtClean="0"/>
              <a:t>Bord</a:t>
            </a:r>
            <a:r>
              <a:rPr lang="en-IE" i="1" dirty="0" smtClean="0"/>
              <a:t> </a:t>
            </a:r>
            <a:r>
              <a:rPr lang="en-IE" i="1" dirty="0" err="1" smtClean="0"/>
              <a:t>Pleanála</a:t>
            </a:r>
            <a:r>
              <a:rPr lang="en-IE" dirty="0" smtClean="0"/>
              <a:t> </a:t>
            </a:r>
            <a:r>
              <a:rPr lang="en-IE" i="1" dirty="0" smtClean="0"/>
              <a:t>Shillelagh Quarries Limited v An Board </a:t>
            </a:r>
            <a:r>
              <a:rPr lang="en-IE" i="1" dirty="0" err="1" smtClean="0"/>
              <a:t>Pleanala</a:t>
            </a:r>
            <a:r>
              <a:rPr lang="en-IE" i="1" dirty="0" smtClean="0"/>
              <a:t> – </a:t>
            </a:r>
            <a:r>
              <a:rPr lang="en-IE" dirty="0" smtClean="0"/>
              <a:t>impacted by the EMPA </a:t>
            </a:r>
            <a:r>
              <a:rPr lang="en-IE" i="1" dirty="0" smtClean="0"/>
              <a:t>?</a:t>
            </a:r>
          </a:p>
          <a:p>
            <a:pPr algn="just">
              <a:buFont typeface="Arial" pitchFamily="34" charset="0"/>
              <a:buChar char="•"/>
            </a:pPr>
            <a:r>
              <a:rPr lang="en-IE" dirty="0" smtClean="0"/>
              <a:t>s.6(a) EMPA new costs rule apply to “proceedings in the High Court by way of judicial review or of seeking leave to apply for judicial review, of proceedings referred to in s. 4 or s.5”.</a:t>
            </a:r>
          </a:p>
          <a:p>
            <a:pPr algn="just">
              <a:buFont typeface="Arial" pitchFamily="34" charset="0"/>
              <a:buChar char="•"/>
            </a:pPr>
            <a:r>
              <a:rPr lang="en-IE" i="1" dirty="0" err="1" smtClean="0"/>
              <a:t>Kimpton</a:t>
            </a:r>
            <a:r>
              <a:rPr lang="en-IE" i="1" dirty="0" smtClean="0"/>
              <a:t> Vale – </a:t>
            </a:r>
            <a:r>
              <a:rPr lang="en-IE" dirty="0" smtClean="0"/>
              <a:t>in summary no - </a:t>
            </a:r>
            <a:r>
              <a:rPr lang="en-IE" i="1" dirty="0" smtClean="0"/>
              <a:t>JC Savage </a:t>
            </a:r>
            <a:r>
              <a:rPr lang="en-IE" dirty="0" smtClean="0"/>
              <a:t>applies </a:t>
            </a:r>
          </a:p>
          <a:p>
            <a:pPr>
              <a:buFont typeface="Arial" pitchFamily="34" charset="0"/>
              <a:buChar char="•"/>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Aarhus Convention – PCO’s </a:t>
            </a:r>
            <a:endParaRPr lang="en-IE" dirty="0"/>
          </a:p>
        </p:txBody>
      </p:sp>
      <p:sp>
        <p:nvSpPr>
          <p:cNvPr id="3" name="Content Placeholder 2"/>
          <p:cNvSpPr>
            <a:spLocks noGrp="1"/>
          </p:cNvSpPr>
          <p:nvPr>
            <p:ph idx="1"/>
          </p:nvPr>
        </p:nvSpPr>
        <p:spPr/>
        <p:txBody>
          <a:bodyPr>
            <a:normAutofit fontScale="92500"/>
          </a:bodyPr>
          <a:lstStyle/>
          <a:p>
            <a:pPr algn="just">
              <a:buFont typeface="Arial" pitchFamily="34" charset="0"/>
              <a:buChar char="•"/>
            </a:pPr>
            <a:r>
              <a:rPr lang="en-IE" dirty="0" smtClean="0"/>
              <a:t>Does not alter or impact on existing law governing   legal representation – </a:t>
            </a:r>
            <a:r>
              <a:rPr lang="en-IE" sz="2000" b="1" i="1" dirty="0" smtClean="0"/>
              <a:t>Re Coffey </a:t>
            </a:r>
            <a:r>
              <a:rPr lang="en-IE" sz="2000" dirty="0" smtClean="0"/>
              <a:t>[2013] IESC 11 2013</a:t>
            </a:r>
            <a:endParaRPr lang="en-IE" sz="2000" i="1" dirty="0" smtClean="0"/>
          </a:p>
          <a:p>
            <a:pPr algn="just">
              <a:buFont typeface="Arial" pitchFamily="34" charset="0"/>
              <a:buChar char="•"/>
            </a:pPr>
            <a:r>
              <a:rPr lang="en-IE" dirty="0" smtClean="0"/>
              <a:t>Legal Aid ? – </a:t>
            </a:r>
            <a:r>
              <a:rPr lang="en-IE" i="1" dirty="0" smtClean="0"/>
              <a:t>Browne v </a:t>
            </a:r>
            <a:r>
              <a:rPr lang="en-IE" i="1" dirty="0" err="1" smtClean="0"/>
              <a:t>Fingal</a:t>
            </a:r>
            <a:r>
              <a:rPr lang="en-IE" i="1" dirty="0" smtClean="0"/>
              <a:t> CC </a:t>
            </a:r>
            <a:r>
              <a:rPr lang="en-IE" dirty="0" smtClean="0"/>
              <a:t>[2013] IEHC 630</a:t>
            </a:r>
            <a:endParaRPr lang="en-IE" i="1" dirty="0" smtClean="0"/>
          </a:p>
          <a:p>
            <a:pPr algn="just">
              <a:buFont typeface="Arial" pitchFamily="34" charset="0"/>
              <a:buChar char="•"/>
            </a:pPr>
            <a:r>
              <a:rPr lang="en-IE" dirty="0" smtClean="0"/>
              <a:t>Applicant sought order conferring an indemnity for his legal costs (regardless of the outcome of proceedings) in advance of leave for JR </a:t>
            </a:r>
          </a:p>
          <a:p>
            <a:pPr algn="just">
              <a:buFont typeface="Arial" pitchFamily="34" charset="0"/>
              <a:buChar char="•"/>
            </a:pPr>
            <a:r>
              <a:rPr lang="en-IE" dirty="0" err="1" smtClean="0"/>
              <a:t>Peart</a:t>
            </a:r>
            <a:r>
              <a:rPr lang="en-IE" dirty="0" smtClean="0"/>
              <a:t> J, no basis in law for such an order – AC/EU law do not mandate legal aid be made available – Held - s.50B meets obligations under AC</a:t>
            </a:r>
          </a:p>
          <a:p>
            <a:pPr algn="just">
              <a:buFont typeface="Arial" pitchFamily="34" charset="0"/>
              <a:buChar char="•"/>
            </a:pPr>
            <a:r>
              <a:rPr lang="en-IE" dirty="0" err="1" smtClean="0"/>
              <a:t>Peart</a:t>
            </a:r>
            <a:r>
              <a:rPr lang="en-IE" dirty="0" smtClean="0"/>
              <a:t> J ‘No jurisdiction to ‘cap’ costs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Font typeface="Arial" pitchFamily="34" charset="0"/>
              <a:buChar char="•"/>
            </a:pPr>
            <a:r>
              <a:rPr lang="en-IE" dirty="0" smtClean="0"/>
              <a:t>Outcome of 2014 the DECLG public consultation  on Article 9 of the Aarhus Convention awaited</a:t>
            </a:r>
          </a:p>
          <a:p>
            <a:pPr algn="just">
              <a:buFont typeface="Arial" pitchFamily="34" charset="0"/>
              <a:buChar char="•"/>
            </a:pPr>
            <a:r>
              <a:rPr lang="en-IE" dirty="0" smtClean="0"/>
              <a:t>Proposed  “Aarhus Convention Bill’ – publication 2016</a:t>
            </a:r>
          </a:p>
          <a:p>
            <a:pPr algn="just">
              <a:buFont typeface="Arial" pitchFamily="34" charset="0"/>
              <a:buChar char="•"/>
            </a:pPr>
            <a:r>
              <a:rPr lang="en-IE" i="1" dirty="0" smtClean="0"/>
              <a:t>“to consolidate and clarify the existing costs provisions in one piece of legislation, to provide a statutory basis for a number of other provisions of the Aarhus Convention and related EU Directives”</a:t>
            </a:r>
          </a:p>
          <a:p>
            <a:pPr algn="just">
              <a:buFont typeface="Arial" pitchFamily="34" charset="0"/>
              <a:buChar char="•"/>
            </a:pPr>
            <a:r>
              <a:rPr lang="en-IE" dirty="0" smtClean="0"/>
              <a:t>What will Bill contain ?</a:t>
            </a:r>
          </a:p>
          <a:p>
            <a:pPr>
              <a:buFont typeface="Arial" pitchFamily="34" charset="0"/>
              <a:buChar char="•"/>
            </a:pPr>
            <a:endParaRPr lang="en-IE" dirty="0"/>
          </a:p>
        </p:txBody>
      </p:sp>
      <p:sp>
        <p:nvSpPr>
          <p:cNvPr id="2" name="Title 1"/>
          <p:cNvSpPr>
            <a:spLocks noGrp="1"/>
          </p:cNvSpPr>
          <p:nvPr>
            <p:ph type="title"/>
          </p:nvPr>
        </p:nvSpPr>
        <p:spPr/>
        <p:txBody>
          <a:bodyPr/>
          <a:lstStyle/>
          <a:p>
            <a:r>
              <a:rPr lang="en-IE" dirty="0" smtClean="0"/>
              <a:t>Future developments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E" dirty="0" smtClean="0"/>
              <a:t>Number of complaints against Ireland lodged with ACC</a:t>
            </a:r>
          </a:p>
          <a:p>
            <a:r>
              <a:rPr lang="en-IE" dirty="0" smtClean="0"/>
              <a:t>Hearings before ACC on one complaint concluded &amp; determination awaited </a:t>
            </a:r>
          </a:p>
          <a:p>
            <a:r>
              <a:rPr lang="en-IE" dirty="0" smtClean="0"/>
              <a:t>Other complaints in system </a:t>
            </a:r>
          </a:p>
          <a:p>
            <a:r>
              <a:rPr lang="en-IE" dirty="0" smtClean="0"/>
              <a:t>Key question is   ‘special costs regime’ compatible with AC</a:t>
            </a:r>
          </a:p>
          <a:p>
            <a:r>
              <a:rPr lang="en-IE" dirty="0" smtClean="0"/>
              <a:t>Answer may require further legislative amendments</a:t>
            </a:r>
          </a:p>
          <a:p>
            <a:pPr>
              <a:buNone/>
            </a:pPr>
            <a:r>
              <a:rPr lang="en-IE" dirty="0" smtClean="0"/>
              <a:t> </a:t>
            </a:r>
            <a:endParaRPr lang="en-IE" dirty="0"/>
          </a:p>
        </p:txBody>
      </p:sp>
      <p:sp>
        <p:nvSpPr>
          <p:cNvPr id="3" name="Title 2"/>
          <p:cNvSpPr>
            <a:spLocks noGrp="1"/>
          </p:cNvSpPr>
          <p:nvPr>
            <p:ph type="title"/>
          </p:nvPr>
        </p:nvSpPr>
        <p:spPr/>
        <p:txBody>
          <a:bodyPr/>
          <a:lstStyle/>
          <a:p>
            <a:r>
              <a:rPr lang="en-IE" dirty="0" smtClean="0"/>
              <a:t>Future Developments </a:t>
            </a: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lnSpc>
                <a:spcPct val="90000"/>
              </a:lnSpc>
              <a:buNone/>
              <a:defRPr/>
            </a:pPr>
            <a:endParaRPr lang="en-IE" sz="2800" b="1" dirty="0" smtClean="0">
              <a:solidFill>
                <a:srgbClr val="990000"/>
              </a:solidFill>
            </a:endParaRPr>
          </a:p>
          <a:p>
            <a:pPr algn="ctr">
              <a:lnSpc>
                <a:spcPct val="90000"/>
              </a:lnSpc>
              <a:buNone/>
              <a:defRPr/>
            </a:pPr>
            <a:endParaRPr lang="en-IE" sz="2800" b="1" dirty="0" smtClean="0">
              <a:solidFill>
                <a:srgbClr val="990000"/>
              </a:solidFill>
            </a:endParaRPr>
          </a:p>
          <a:p>
            <a:pPr algn="ctr">
              <a:lnSpc>
                <a:spcPct val="90000"/>
              </a:lnSpc>
              <a:buNone/>
              <a:defRPr/>
            </a:pPr>
            <a:endParaRPr lang="en-IE" sz="3200" b="1" dirty="0" smtClean="0"/>
          </a:p>
          <a:p>
            <a:pPr algn="ctr">
              <a:lnSpc>
                <a:spcPct val="90000"/>
              </a:lnSpc>
              <a:buNone/>
              <a:defRPr/>
            </a:pPr>
            <a:endParaRPr lang="en-IE" sz="3200" b="1" dirty="0" smtClean="0"/>
          </a:p>
          <a:p>
            <a:pPr algn="ctr">
              <a:lnSpc>
                <a:spcPct val="90000"/>
              </a:lnSpc>
              <a:buNone/>
              <a:defRPr/>
            </a:pPr>
            <a:r>
              <a:rPr lang="en-GB" sz="3200" dirty="0" smtClean="0"/>
              <a:t>Thanks for your attention!</a:t>
            </a:r>
          </a:p>
          <a:p>
            <a:endParaRPr lang="en-IE" sz="3200" dirty="0"/>
          </a:p>
        </p:txBody>
      </p:sp>
      <p:sp>
        <p:nvSpPr>
          <p:cNvPr id="4" name="Title 3"/>
          <p:cNvSpPr>
            <a:spLocks noGrp="1"/>
          </p:cNvSpPr>
          <p:nvPr>
            <p:ph type="title"/>
          </p:nvPr>
        </p:nvSpPr>
        <p:spPr/>
        <p:txBody>
          <a:bodyPr/>
          <a:lstStyle/>
          <a:p>
            <a:endParaRPr lang="en-IE"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Aarhus Convention -Obligations</a:t>
            </a:r>
            <a:endParaRPr lang="en-IE" dirty="0"/>
          </a:p>
        </p:txBody>
      </p:sp>
      <p:sp>
        <p:nvSpPr>
          <p:cNvPr id="3" name="Content Placeholder 2"/>
          <p:cNvSpPr>
            <a:spLocks noGrp="1"/>
          </p:cNvSpPr>
          <p:nvPr>
            <p:ph idx="1"/>
          </p:nvPr>
        </p:nvSpPr>
        <p:spPr/>
        <p:txBody>
          <a:bodyPr>
            <a:normAutofit/>
          </a:bodyPr>
          <a:lstStyle/>
          <a:p>
            <a:pPr algn="just">
              <a:buFont typeface="Arial" pitchFamily="34" charset="0"/>
              <a:buChar char="•"/>
            </a:pPr>
            <a:r>
              <a:rPr lang="en-IE" dirty="0" smtClean="0"/>
              <a:t>AC imposes a number of obligations on parties in respect of public participation in environmental decisions, which include: </a:t>
            </a:r>
          </a:p>
          <a:p>
            <a:pPr lvl="1" algn="just"/>
            <a:r>
              <a:rPr lang="en-IE" sz="2000" dirty="0" smtClean="0"/>
              <a:t>an obligation to ensure that </a:t>
            </a:r>
            <a:r>
              <a:rPr lang="en-GB" sz="2000" dirty="0" smtClean="0"/>
              <a:t>members of the public 	have access to administrative /judicial procedures to challenge acts and omissions by private persons and public authorities which contravene provisions of its national law relating to the environment</a:t>
            </a:r>
          </a:p>
          <a:p>
            <a:pPr lvl="1" algn="just"/>
            <a:r>
              <a:rPr lang="en-GB" sz="2000" dirty="0" smtClean="0"/>
              <a:t>such procedures must provide adequate and effective remedies, including injunctive relief as appropriate, and be fair, equitable, timely and </a:t>
            </a:r>
            <a:r>
              <a:rPr lang="en-GB" sz="2000" b="1" dirty="0" smtClean="0"/>
              <a:t>not be prohibitively expensive</a:t>
            </a:r>
            <a:endParaRPr lang="en-IE" sz="20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Aarhus Convention – EU Law</a:t>
            </a:r>
            <a:endParaRPr lang="en-IE" dirty="0"/>
          </a:p>
        </p:txBody>
      </p:sp>
      <p:sp>
        <p:nvSpPr>
          <p:cNvPr id="3" name="Content Placeholder 2"/>
          <p:cNvSpPr>
            <a:spLocks noGrp="1"/>
          </p:cNvSpPr>
          <p:nvPr>
            <p:ph idx="1"/>
          </p:nvPr>
        </p:nvSpPr>
        <p:spPr/>
        <p:txBody>
          <a:bodyPr>
            <a:normAutofit lnSpcReduction="10000"/>
          </a:bodyPr>
          <a:lstStyle/>
          <a:p>
            <a:pPr algn="just">
              <a:buFont typeface="Arial" pitchFamily="34" charset="0"/>
              <a:buChar char="•"/>
            </a:pPr>
            <a:r>
              <a:rPr lang="en-IE" dirty="0" smtClean="0"/>
              <a:t>EU approved AC &amp; enacted measures to incorporate AC into EU Law </a:t>
            </a:r>
          </a:p>
          <a:p>
            <a:pPr algn="just">
              <a:buFont typeface="Arial" pitchFamily="34" charset="0"/>
              <a:buChar char="•"/>
            </a:pPr>
            <a:r>
              <a:rPr lang="en-IE" dirty="0" smtClean="0"/>
              <a:t>Directive 2003/35/EC on Public Participation amended EIA &amp; IPC Directive by inclusion of ‘access to justice clause’ i.e. ‘not probhitively expensive’ requirement  </a:t>
            </a:r>
          </a:p>
          <a:p>
            <a:pPr algn="just">
              <a:buFont typeface="Arial" pitchFamily="34" charset="0"/>
              <a:buChar char="•"/>
            </a:pPr>
            <a:r>
              <a:rPr lang="en-IE" dirty="0" smtClean="0"/>
              <a:t>Directive 2003/04 on public access to environmental information were enacted.</a:t>
            </a:r>
          </a:p>
          <a:p>
            <a:pPr algn="just">
              <a:buFont typeface="Arial" pitchFamily="34" charset="0"/>
              <a:buChar char="•"/>
            </a:pPr>
            <a:r>
              <a:rPr lang="en-IE" i="1" dirty="0" err="1" smtClean="0"/>
              <a:t>Krizan</a:t>
            </a:r>
            <a:r>
              <a:rPr lang="en-IE" dirty="0" smtClean="0"/>
              <a:t> (Case C- 416/10) </a:t>
            </a:r>
            <a:r>
              <a:rPr lang="en-IE" i="1" dirty="0" smtClean="0"/>
              <a:t>LZ</a:t>
            </a:r>
            <a:r>
              <a:rPr lang="en-IE" dirty="0" smtClean="0"/>
              <a:t> (Case C-240/09)</a:t>
            </a:r>
          </a:p>
          <a:p>
            <a:pPr algn="just">
              <a:buFont typeface="Arial" pitchFamily="34" charset="0"/>
              <a:buChar char="•"/>
            </a:pPr>
            <a:r>
              <a:rPr lang="en-IE" dirty="0" smtClean="0"/>
              <a:t>AC has force in domestic law through the scope of application of EU law </a:t>
            </a:r>
          </a:p>
          <a:p>
            <a:pPr>
              <a:buFont typeface="Arial" pitchFamily="34" charset="0"/>
              <a:buChar char="•"/>
            </a:pPr>
            <a:endParaRPr lang="en-I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Aarhus Convention - </a:t>
            </a:r>
            <a:r>
              <a:rPr lang="en-IE" i="1" dirty="0" smtClean="0"/>
              <a:t>Case C 260/11 - Edwards </a:t>
            </a:r>
            <a:endParaRPr lang="en-IE" dirty="0"/>
          </a:p>
        </p:txBody>
      </p:sp>
      <p:sp>
        <p:nvSpPr>
          <p:cNvPr id="3" name="Content Placeholder 2"/>
          <p:cNvSpPr>
            <a:spLocks noGrp="1"/>
          </p:cNvSpPr>
          <p:nvPr>
            <p:ph idx="1"/>
          </p:nvPr>
        </p:nvSpPr>
        <p:spPr/>
        <p:txBody>
          <a:bodyPr>
            <a:normAutofit fontScale="92500" lnSpcReduction="10000"/>
          </a:bodyPr>
          <a:lstStyle/>
          <a:p>
            <a:pPr algn="just">
              <a:buFont typeface="Arial" pitchFamily="34" charset="0"/>
              <a:buChar char="•"/>
            </a:pPr>
            <a:r>
              <a:rPr lang="en-IE" dirty="0" smtClean="0"/>
              <a:t>CJEU persons covered by provisions of EU law should not be prevented from seeking, or pursuing a claim for, a review by the courts that falls within the scope of those articles by reason of the financial burden that might arise as a result.</a:t>
            </a:r>
          </a:p>
          <a:p>
            <a:pPr algn="just">
              <a:buFont typeface="Arial" pitchFamily="34" charset="0"/>
              <a:buChar char="•"/>
            </a:pPr>
            <a:r>
              <a:rPr lang="en-IE" dirty="0" smtClean="0"/>
              <a:t>CJEU in effect held the test encompassed both an objective and subjective element. </a:t>
            </a:r>
          </a:p>
          <a:p>
            <a:pPr algn="just">
              <a:buFont typeface="Arial" pitchFamily="34" charset="0"/>
              <a:buChar char="•"/>
            </a:pPr>
            <a:r>
              <a:rPr lang="en-IE" dirty="0" smtClean="0"/>
              <a:t>Cannot not be solely on the basis of the financial situation of the person concerned but must also be based on an objective analysis of the amount of the costs</a:t>
            </a:r>
          </a:p>
          <a:p>
            <a:pPr>
              <a:buFont typeface="Arial" pitchFamily="34" charset="0"/>
              <a:buChar char="•"/>
            </a:pPr>
            <a:endParaRPr lang="en-I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Aarhus Convention - </a:t>
            </a:r>
            <a:r>
              <a:rPr lang="en-IE" i="1" dirty="0" smtClean="0"/>
              <a:t>Case C 260/11 - Edwards </a:t>
            </a:r>
            <a:endParaRPr lang="en-IE" dirty="0"/>
          </a:p>
        </p:txBody>
      </p:sp>
      <p:sp>
        <p:nvSpPr>
          <p:cNvPr id="3" name="Content Placeholder 2"/>
          <p:cNvSpPr>
            <a:spLocks noGrp="1"/>
          </p:cNvSpPr>
          <p:nvPr>
            <p:ph idx="1"/>
          </p:nvPr>
        </p:nvSpPr>
        <p:spPr/>
        <p:txBody>
          <a:bodyPr>
            <a:normAutofit lnSpcReduction="10000"/>
          </a:bodyPr>
          <a:lstStyle/>
          <a:p>
            <a:pPr>
              <a:buFont typeface="Arial" pitchFamily="34" charset="0"/>
              <a:buChar char="•"/>
            </a:pPr>
            <a:r>
              <a:rPr lang="en-IE" dirty="0" smtClean="0"/>
              <a:t>National court may also take into account </a:t>
            </a:r>
          </a:p>
          <a:p>
            <a:pPr marL="457200" indent="-457200">
              <a:buFont typeface="+mj-lt"/>
              <a:buAutoNum type="arabicPeriod"/>
            </a:pPr>
            <a:r>
              <a:rPr lang="en-IE" dirty="0" smtClean="0"/>
              <a:t>the situation of the parties concerned, </a:t>
            </a:r>
          </a:p>
          <a:p>
            <a:pPr marL="457200" indent="-457200">
              <a:buFont typeface="+mj-lt"/>
              <a:buAutoNum type="arabicPeriod"/>
            </a:pPr>
            <a:r>
              <a:rPr lang="en-IE" dirty="0" smtClean="0"/>
              <a:t>whether the claimant has a reasonable prospect of success, </a:t>
            </a:r>
          </a:p>
          <a:p>
            <a:pPr marL="457200" indent="-457200">
              <a:buFont typeface="+mj-lt"/>
              <a:buAutoNum type="arabicPeriod"/>
            </a:pPr>
            <a:r>
              <a:rPr lang="en-IE" dirty="0" smtClean="0"/>
              <a:t>the importance of what is at stake for the claimant and for the protection of the environment, </a:t>
            </a:r>
          </a:p>
          <a:p>
            <a:pPr marL="457200" indent="-457200">
              <a:buFont typeface="+mj-lt"/>
              <a:buAutoNum type="arabicPeriod"/>
            </a:pPr>
            <a:r>
              <a:rPr lang="en-IE" dirty="0" smtClean="0"/>
              <a:t>the complexity of the relevant law and procedure and </a:t>
            </a:r>
          </a:p>
          <a:p>
            <a:pPr marL="457200" indent="-457200">
              <a:buFont typeface="+mj-lt"/>
              <a:buAutoNum type="arabicPeriod"/>
            </a:pPr>
            <a:r>
              <a:rPr lang="en-IE" dirty="0" smtClean="0"/>
              <a:t>the potentially frivolous nature of the claim at its various stages.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Aarhus Convention -</a:t>
            </a:r>
            <a:r>
              <a:rPr lang="en-IE" i="1" dirty="0" smtClean="0"/>
              <a:t> Case C 260/11 - Edwards </a:t>
            </a:r>
            <a:endParaRPr lang="en-IE" dirty="0"/>
          </a:p>
        </p:txBody>
      </p:sp>
      <p:sp>
        <p:nvSpPr>
          <p:cNvPr id="3" name="Content Placeholder 2"/>
          <p:cNvSpPr>
            <a:spLocks noGrp="1"/>
          </p:cNvSpPr>
          <p:nvPr>
            <p:ph idx="1"/>
          </p:nvPr>
        </p:nvSpPr>
        <p:spPr/>
        <p:txBody>
          <a:bodyPr>
            <a:normAutofit lnSpcReduction="10000"/>
          </a:bodyPr>
          <a:lstStyle/>
          <a:p>
            <a:pPr algn="just">
              <a:buFont typeface="Arial" pitchFamily="34" charset="0"/>
              <a:buChar char="•"/>
            </a:pPr>
            <a:r>
              <a:rPr lang="en-IE" i="1" dirty="0" smtClean="0"/>
              <a:t>Edwards</a:t>
            </a:r>
            <a:r>
              <a:rPr lang="en-IE" dirty="0" smtClean="0"/>
              <a:t> provides a significant degree of clarity as to what precisely is meant by the phrase ‘not probhitively expensive’ in the context of EU law and the manner in which this test should be applied.</a:t>
            </a:r>
          </a:p>
          <a:p>
            <a:pPr algn="just">
              <a:buFont typeface="Arial" pitchFamily="34" charset="0"/>
              <a:buChar char="•"/>
            </a:pPr>
            <a:r>
              <a:rPr lang="en-IE" dirty="0" smtClean="0"/>
              <a:t>CJEU a broad range of factors 	of both an objective and subjective nature should be taken into account by national courts in determining the manner in which the ‘not probhitively expensive’ test is applied.</a:t>
            </a:r>
          </a:p>
          <a:p>
            <a:pPr algn="just">
              <a:buFont typeface="Arial" pitchFamily="34" charset="0"/>
              <a:buChar char="•"/>
            </a:pPr>
            <a:r>
              <a:rPr lang="en-IE" dirty="0" smtClean="0"/>
              <a:t>Important implications in domestic law</a:t>
            </a:r>
            <a:endParaRPr lang="en-I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Implementing/Transposing AC into Irish Law</a:t>
            </a:r>
            <a:endParaRPr lang="en-IE" dirty="0"/>
          </a:p>
        </p:txBody>
      </p:sp>
      <p:sp>
        <p:nvSpPr>
          <p:cNvPr id="3" name="Content Placeholder 2"/>
          <p:cNvSpPr>
            <a:spLocks noGrp="1"/>
          </p:cNvSpPr>
          <p:nvPr>
            <p:ph sz="quarter" idx="1"/>
          </p:nvPr>
        </p:nvSpPr>
        <p:spPr/>
        <p:txBody>
          <a:bodyPr>
            <a:normAutofit fontScale="92500"/>
          </a:bodyPr>
          <a:lstStyle/>
          <a:p>
            <a:pPr>
              <a:buFont typeface="Arial" pitchFamily="34" charset="0"/>
              <a:buChar char="•"/>
            </a:pPr>
            <a:r>
              <a:rPr lang="en-IE" dirty="0" smtClean="0"/>
              <a:t>Has/is proving problematic </a:t>
            </a:r>
          </a:p>
          <a:p>
            <a:pPr>
              <a:buFont typeface="Arial" pitchFamily="34" charset="0"/>
              <a:buChar char="•"/>
            </a:pPr>
            <a:r>
              <a:rPr lang="en-IE" dirty="0" smtClean="0"/>
              <a:t>First moves - AIE Regulations/PDA 2006 s.50A  </a:t>
            </a:r>
          </a:p>
          <a:p>
            <a:pPr>
              <a:buFont typeface="Arial" pitchFamily="34" charset="0"/>
              <a:buChar char="•"/>
            </a:pPr>
            <a:r>
              <a:rPr lang="en-IE" dirty="0" smtClean="0"/>
              <a:t>C-427/07 in </a:t>
            </a:r>
            <a:r>
              <a:rPr lang="en-IE" i="1" dirty="0" smtClean="0"/>
              <a:t>Commission v Ireland – </a:t>
            </a:r>
            <a:r>
              <a:rPr lang="en-IE" dirty="0" smtClean="0"/>
              <a:t>existing discretionary costs rules in breach of EU law</a:t>
            </a:r>
          </a:p>
          <a:p>
            <a:pPr>
              <a:buFont typeface="Arial" pitchFamily="34" charset="0"/>
              <a:buChar char="•"/>
            </a:pPr>
            <a:r>
              <a:rPr lang="en-IE" dirty="0" smtClean="0"/>
              <a:t>EMPA 2011- Part II – s.3 – new special costs rules applies to  certain civil cases as set out in s.4.</a:t>
            </a:r>
          </a:p>
          <a:p>
            <a:pPr>
              <a:buFont typeface="Arial" pitchFamily="34" charset="0"/>
              <a:buChar char="•"/>
            </a:pPr>
            <a:r>
              <a:rPr lang="en-GB" dirty="0" smtClean="0"/>
              <a:t>EMPA 2011 - Requirement that judicial notice be taken of the AC</a:t>
            </a:r>
          </a:p>
          <a:p>
            <a:pPr>
              <a:buFont typeface="Arial" pitchFamily="34" charset="0"/>
              <a:buChar char="•"/>
            </a:pPr>
            <a:r>
              <a:rPr lang="en-IE" dirty="0" smtClean="0"/>
              <a:t>PDA 2010 ( as amended by EMPA 2011) – s.50B  - special costs in certain planning cases.  </a:t>
            </a:r>
          </a:p>
          <a:p>
            <a:pPr>
              <a:buFont typeface="Arial" pitchFamily="34" charset="0"/>
              <a:buChar char="•"/>
            </a:pPr>
            <a:endParaRPr lang="en-IE" i="1" dirty="0" smtClean="0"/>
          </a:p>
          <a:p>
            <a:endParaRPr lang="en-IE"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1134</TotalTime>
  <Words>2792</Words>
  <Application>Microsoft Office PowerPoint</Application>
  <PresentationFormat>On-screen Show (4:3)</PresentationFormat>
  <Paragraphs>201</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Lucida Sans Unicode</vt:lpstr>
      <vt:lpstr>Verdana</vt:lpstr>
      <vt:lpstr>Wingdings 2</vt:lpstr>
      <vt:lpstr>Wingdings 3</vt:lpstr>
      <vt:lpstr>Concourse</vt:lpstr>
      <vt:lpstr>PCO’s &amp; Planning &amp; Environmental Law</vt:lpstr>
      <vt:lpstr>Context </vt:lpstr>
      <vt:lpstr>Aarhus Convention – Status</vt:lpstr>
      <vt:lpstr>Aarhus Convention -Obligations</vt:lpstr>
      <vt:lpstr>Aarhus Convention – EU Law</vt:lpstr>
      <vt:lpstr>Aarhus Convention - Case C 260/11 - Edwards </vt:lpstr>
      <vt:lpstr>Aarhus Convention - Case C 260/11 - Edwards </vt:lpstr>
      <vt:lpstr>Aarhus Convention - Case C 260/11 - Edwards </vt:lpstr>
      <vt:lpstr>Implementing/Transposing AC into Irish Law</vt:lpstr>
      <vt:lpstr>Environmental (Misc) Provisions Act, 2011  - The Special Rule  </vt:lpstr>
      <vt:lpstr> Section 3 of EMPA Act- Scope </vt:lpstr>
      <vt:lpstr>Scope of application of s.3 of EMPA</vt:lpstr>
      <vt:lpstr>Hunter v Nuerendale Ltd t/a Panda Waste -</vt:lpstr>
      <vt:lpstr>Rowan v Kerry County Council (No. 2) [2012] IEHC 544</vt:lpstr>
      <vt:lpstr>CLM Properties Ltd. v Greenstar Holdings Ltd. &amp; Ors. (No. 2) [2014] IEHC 288</vt:lpstr>
      <vt:lpstr>Waterville Fisheries Development Ltd v Acquacultural Licenses Appeals Board (No.3) [2014] IEHC 522]</vt:lpstr>
      <vt:lpstr>Callaghan v An Bord Pleanala  [2015] IEHC 357 </vt:lpstr>
      <vt:lpstr>Callaghan v An Bord Pleanala</vt:lpstr>
      <vt:lpstr>McCoy v Shillelagh Quarries Ltd [2014] IEHC 511 Baker J, High Court </vt:lpstr>
      <vt:lpstr>McCoy v Shillelagh Quarries Ltd  [2015] IECA 28  Crt. Appeal] </vt:lpstr>
      <vt:lpstr>McCoy v Shillelagh Quarries Ltd  Crt. Appeal  </vt:lpstr>
      <vt:lpstr>McCoy v Shilelagh Quaries Crt.Appeal</vt:lpstr>
      <vt:lpstr>Procedure under s.7 of EMPA </vt:lpstr>
      <vt:lpstr>Procedure under s.7 of the EMPA – Hunter  (as approved in McCoy)</vt:lpstr>
      <vt:lpstr>S.50B Planning and Development Acts 2000-2015</vt:lpstr>
      <vt:lpstr>S.50B of the PDA</vt:lpstr>
      <vt:lpstr>Harrington v An Bord Pleanála</vt:lpstr>
      <vt:lpstr> What is proper scope of s.50 PDA</vt:lpstr>
      <vt:lpstr>Application of s.50B</vt:lpstr>
      <vt:lpstr>Relationship between s.3 of EMPA and s.50B of the PDA </vt:lpstr>
      <vt:lpstr>Aarhus Convention – PCO’s </vt:lpstr>
      <vt:lpstr>Future developments </vt:lpstr>
      <vt:lpstr>Future Developments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PCO’s &amp; Planning &amp; Environmental Law</dc:title>
  <dc:creator>tflynnbl</dc:creator>
  <cp:lastModifiedBy>Eithne Lynch</cp:lastModifiedBy>
  <cp:revision>4</cp:revision>
  <dcterms:created xsi:type="dcterms:W3CDTF">2006-08-16T00:00:00Z</dcterms:created>
  <dcterms:modified xsi:type="dcterms:W3CDTF">2016-03-02T11:27:38Z</dcterms:modified>
</cp:coreProperties>
</file>